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961" r:id="rId2"/>
  </p:sldMasterIdLst>
  <p:notesMasterIdLst>
    <p:notesMasterId r:id="rId29"/>
  </p:notesMasterIdLst>
  <p:handoutMasterIdLst>
    <p:handoutMasterId r:id="rId30"/>
  </p:handoutMasterIdLst>
  <p:sldIdLst>
    <p:sldId id="256" r:id="rId3"/>
    <p:sldId id="294" r:id="rId4"/>
    <p:sldId id="296" r:id="rId5"/>
    <p:sldId id="257" r:id="rId6"/>
    <p:sldId id="258" r:id="rId7"/>
    <p:sldId id="260" r:id="rId8"/>
    <p:sldId id="313" r:id="rId9"/>
    <p:sldId id="301" r:id="rId10"/>
    <p:sldId id="302" r:id="rId11"/>
    <p:sldId id="314" r:id="rId12"/>
    <p:sldId id="303" r:id="rId13"/>
    <p:sldId id="315" r:id="rId14"/>
    <p:sldId id="316" r:id="rId15"/>
    <p:sldId id="318" r:id="rId16"/>
    <p:sldId id="319" r:id="rId17"/>
    <p:sldId id="320" r:id="rId18"/>
    <p:sldId id="321" r:id="rId19"/>
    <p:sldId id="322" r:id="rId20"/>
    <p:sldId id="263" r:id="rId21"/>
    <p:sldId id="272" r:id="rId22"/>
    <p:sldId id="274" r:id="rId23"/>
    <p:sldId id="273" r:id="rId24"/>
    <p:sldId id="293" r:id="rId25"/>
    <p:sldId id="323" r:id="rId26"/>
    <p:sldId id="275" r:id="rId27"/>
    <p:sldId id="259" r:id="rId28"/>
  </p:sldIdLst>
  <p:sldSz cx="9144000" cy="6858000" type="screen4x3"/>
  <p:notesSz cx="6735763" cy="9866313"/>
  <p:defaultTextStyle>
    <a:defPPr>
      <a:defRPr lang="en-GB"/>
    </a:defPPr>
    <a:lvl1pPr algn="l" rtl="0" fontAlgn="base">
      <a:spcBef>
        <a:spcPct val="0"/>
      </a:spcBef>
      <a:spcAft>
        <a:spcPct val="0"/>
      </a:spcAft>
      <a:defRPr sz="2800" kern="1200">
        <a:solidFill>
          <a:schemeClr val="tx1"/>
        </a:solidFill>
        <a:latin typeface="Frutiger 45 Light" pitchFamily="34" charset="0"/>
        <a:ea typeface="ＭＳ Ｐゴシック" pitchFamily="34" charset="-128"/>
        <a:cs typeface="+mn-cs"/>
      </a:defRPr>
    </a:lvl1pPr>
    <a:lvl2pPr marL="457200" algn="l" rtl="0" fontAlgn="base">
      <a:spcBef>
        <a:spcPct val="0"/>
      </a:spcBef>
      <a:spcAft>
        <a:spcPct val="0"/>
      </a:spcAft>
      <a:defRPr sz="2800" kern="1200">
        <a:solidFill>
          <a:schemeClr val="tx1"/>
        </a:solidFill>
        <a:latin typeface="Frutiger 45 Light" pitchFamily="34" charset="0"/>
        <a:ea typeface="ＭＳ Ｐゴシック" pitchFamily="34" charset="-128"/>
        <a:cs typeface="+mn-cs"/>
      </a:defRPr>
    </a:lvl2pPr>
    <a:lvl3pPr marL="914400" algn="l" rtl="0" fontAlgn="base">
      <a:spcBef>
        <a:spcPct val="0"/>
      </a:spcBef>
      <a:spcAft>
        <a:spcPct val="0"/>
      </a:spcAft>
      <a:defRPr sz="2800" kern="1200">
        <a:solidFill>
          <a:schemeClr val="tx1"/>
        </a:solidFill>
        <a:latin typeface="Frutiger 45 Light" pitchFamily="34" charset="0"/>
        <a:ea typeface="ＭＳ Ｐゴシック" pitchFamily="34" charset="-128"/>
        <a:cs typeface="+mn-cs"/>
      </a:defRPr>
    </a:lvl3pPr>
    <a:lvl4pPr marL="1371600" algn="l" rtl="0" fontAlgn="base">
      <a:spcBef>
        <a:spcPct val="0"/>
      </a:spcBef>
      <a:spcAft>
        <a:spcPct val="0"/>
      </a:spcAft>
      <a:defRPr sz="2800" kern="1200">
        <a:solidFill>
          <a:schemeClr val="tx1"/>
        </a:solidFill>
        <a:latin typeface="Frutiger 45 Light" pitchFamily="34" charset="0"/>
        <a:ea typeface="ＭＳ Ｐゴシック" pitchFamily="34" charset="-128"/>
        <a:cs typeface="+mn-cs"/>
      </a:defRPr>
    </a:lvl4pPr>
    <a:lvl5pPr marL="1828800" algn="l" rtl="0" fontAlgn="base">
      <a:spcBef>
        <a:spcPct val="0"/>
      </a:spcBef>
      <a:spcAft>
        <a:spcPct val="0"/>
      </a:spcAft>
      <a:defRPr sz="2800" kern="1200">
        <a:solidFill>
          <a:schemeClr val="tx1"/>
        </a:solidFill>
        <a:latin typeface="Frutiger 45 Light" pitchFamily="34" charset="0"/>
        <a:ea typeface="ＭＳ Ｐゴシック" pitchFamily="34" charset="-128"/>
        <a:cs typeface="+mn-cs"/>
      </a:defRPr>
    </a:lvl5pPr>
    <a:lvl6pPr marL="2286000" algn="l" defTabSz="914400" rtl="0" eaLnBrk="1" latinLnBrk="0" hangingPunct="1">
      <a:defRPr sz="2800" kern="1200">
        <a:solidFill>
          <a:schemeClr val="tx1"/>
        </a:solidFill>
        <a:latin typeface="Frutiger 45 Light" pitchFamily="34" charset="0"/>
        <a:ea typeface="ＭＳ Ｐゴシック" pitchFamily="34" charset="-128"/>
        <a:cs typeface="+mn-cs"/>
      </a:defRPr>
    </a:lvl6pPr>
    <a:lvl7pPr marL="2743200" algn="l" defTabSz="914400" rtl="0" eaLnBrk="1" latinLnBrk="0" hangingPunct="1">
      <a:defRPr sz="2800" kern="1200">
        <a:solidFill>
          <a:schemeClr val="tx1"/>
        </a:solidFill>
        <a:latin typeface="Frutiger 45 Light" pitchFamily="34" charset="0"/>
        <a:ea typeface="ＭＳ Ｐゴシック" pitchFamily="34" charset="-128"/>
        <a:cs typeface="+mn-cs"/>
      </a:defRPr>
    </a:lvl7pPr>
    <a:lvl8pPr marL="3200400" algn="l" defTabSz="914400" rtl="0" eaLnBrk="1" latinLnBrk="0" hangingPunct="1">
      <a:defRPr sz="2800" kern="1200">
        <a:solidFill>
          <a:schemeClr val="tx1"/>
        </a:solidFill>
        <a:latin typeface="Frutiger 45 Light" pitchFamily="34" charset="0"/>
        <a:ea typeface="ＭＳ Ｐゴシック" pitchFamily="34" charset="-128"/>
        <a:cs typeface="+mn-cs"/>
      </a:defRPr>
    </a:lvl8pPr>
    <a:lvl9pPr marL="3657600" algn="l" defTabSz="914400" rtl="0" eaLnBrk="1" latinLnBrk="0" hangingPunct="1">
      <a:defRPr sz="2800" kern="1200">
        <a:solidFill>
          <a:schemeClr val="tx1"/>
        </a:solidFill>
        <a:latin typeface="Frutiger 45 Light"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00FF"/>
    <a:srgbClr val="FFFFFF"/>
    <a:srgbClr val="33CC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77908" autoAdjust="0"/>
  </p:normalViewPr>
  <p:slideViewPr>
    <p:cSldViewPr>
      <p:cViewPr varScale="1">
        <p:scale>
          <a:sx n="85" d="100"/>
          <a:sy n="85" d="100"/>
        </p:scale>
        <p:origin x="1152" y="60"/>
      </p:cViewPr>
      <p:guideLst>
        <p:guide orient="horz" pos="2160"/>
        <p:guide pos="2880"/>
      </p:guideLst>
    </p:cSldViewPr>
  </p:slideViewPr>
  <p:outlineViewPr>
    <p:cViewPr>
      <p:scale>
        <a:sx n="33" d="100"/>
        <a:sy n="33" d="100"/>
      </p:scale>
      <p:origin x="0" y="1062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1986" y="-9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2917825" cy="493713"/>
          </a:xfrm>
          <a:prstGeom prst="rect">
            <a:avLst/>
          </a:prstGeom>
          <a:noFill/>
          <a:ln w="9525">
            <a:noFill/>
            <a:miter lim="800000"/>
            <a:headEnd/>
            <a:tailEnd/>
          </a:ln>
          <a:effectLst/>
        </p:spPr>
        <p:txBody>
          <a:bodyPr vert="horz" wrap="square" lIns="91051" tIns="45526" rIns="91051" bIns="45526" numCol="1" anchor="t" anchorCtr="0" compatLnSpc="1">
            <a:prstTxWarp prst="textNoShape">
              <a:avLst/>
            </a:prstTxWarp>
          </a:bodyPr>
          <a:lstStyle>
            <a:lvl1pPr defTabSz="910465" eaLnBrk="0" hangingPunct="0">
              <a:defRPr sz="1200">
                <a:latin typeface="Times New Roman" charset="0"/>
                <a:ea typeface="+mn-ea"/>
                <a:cs typeface="+mn-cs"/>
              </a:defRPr>
            </a:lvl1pPr>
          </a:lstStyle>
          <a:p>
            <a:pPr>
              <a:defRPr/>
            </a:pPr>
            <a:endParaRPr lang="en-GB"/>
          </a:p>
        </p:txBody>
      </p:sp>
      <p:sp>
        <p:nvSpPr>
          <p:cNvPr id="17411" name="Rectangle 3"/>
          <p:cNvSpPr>
            <a:spLocks noGrp="1" noChangeArrowheads="1"/>
          </p:cNvSpPr>
          <p:nvPr>
            <p:ph type="dt" sz="quarter" idx="1"/>
          </p:nvPr>
        </p:nvSpPr>
        <p:spPr bwMode="auto">
          <a:xfrm>
            <a:off x="3817938" y="0"/>
            <a:ext cx="2917825" cy="493713"/>
          </a:xfrm>
          <a:prstGeom prst="rect">
            <a:avLst/>
          </a:prstGeom>
          <a:noFill/>
          <a:ln w="9525">
            <a:noFill/>
            <a:miter lim="800000"/>
            <a:headEnd/>
            <a:tailEnd/>
          </a:ln>
          <a:effectLst/>
        </p:spPr>
        <p:txBody>
          <a:bodyPr vert="horz" wrap="square" lIns="91051" tIns="45526" rIns="91051" bIns="45526" numCol="1" anchor="t" anchorCtr="0" compatLnSpc="1">
            <a:prstTxWarp prst="textNoShape">
              <a:avLst/>
            </a:prstTxWarp>
          </a:bodyPr>
          <a:lstStyle>
            <a:lvl1pPr algn="r" defTabSz="910465" eaLnBrk="0" hangingPunct="0">
              <a:defRPr sz="1200">
                <a:latin typeface="Times New Roman" charset="0"/>
                <a:ea typeface="+mn-ea"/>
                <a:cs typeface="+mn-cs"/>
              </a:defRPr>
            </a:lvl1pPr>
          </a:lstStyle>
          <a:p>
            <a:pPr>
              <a:defRPr/>
            </a:pPr>
            <a:endParaRPr lang="en-GB"/>
          </a:p>
        </p:txBody>
      </p:sp>
      <p:sp>
        <p:nvSpPr>
          <p:cNvPr id="17412" name="Rectangle 4"/>
          <p:cNvSpPr>
            <a:spLocks noGrp="1" noChangeArrowheads="1"/>
          </p:cNvSpPr>
          <p:nvPr>
            <p:ph type="ftr" sz="quarter" idx="2"/>
          </p:nvPr>
        </p:nvSpPr>
        <p:spPr bwMode="auto">
          <a:xfrm>
            <a:off x="1" y="9372603"/>
            <a:ext cx="2917825" cy="493713"/>
          </a:xfrm>
          <a:prstGeom prst="rect">
            <a:avLst/>
          </a:prstGeom>
          <a:noFill/>
          <a:ln w="9525">
            <a:noFill/>
            <a:miter lim="800000"/>
            <a:headEnd/>
            <a:tailEnd/>
          </a:ln>
          <a:effectLst/>
        </p:spPr>
        <p:txBody>
          <a:bodyPr vert="horz" wrap="square" lIns="91051" tIns="45526" rIns="91051" bIns="45526" numCol="1" anchor="b" anchorCtr="0" compatLnSpc="1">
            <a:prstTxWarp prst="textNoShape">
              <a:avLst/>
            </a:prstTxWarp>
          </a:bodyPr>
          <a:lstStyle>
            <a:lvl1pPr defTabSz="910465" eaLnBrk="0" hangingPunct="0">
              <a:defRPr sz="1200">
                <a:latin typeface="Times New Roman" charset="0"/>
                <a:ea typeface="+mn-ea"/>
                <a:cs typeface="+mn-cs"/>
              </a:defRPr>
            </a:lvl1pPr>
          </a:lstStyle>
          <a:p>
            <a:pPr>
              <a:defRPr/>
            </a:pPr>
            <a:endParaRPr lang="en-GB"/>
          </a:p>
        </p:txBody>
      </p:sp>
      <p:sp>
        <p:nvSpPr>
          <p:cNvPr id="17413" name="Rectangle 5"/>
          <p:cNvSpPr>
            <a:spLocks noGrp="1" noChangeArrowheads="1"/>
          </p:cNvSpPr>
          <p:nvPr>
            <p:ph type="sldNum" sz="quarter" idx="3"/>
          </p:nvPr>
        </p:nvSpPr>
        <p:spPr bwMode="auto">
          <a:xfrm>
            <a:off x="3817938" y="9372603"/>
            <a:ext cx="2917825" cy="493713"/>
          </a:xfrm>
          <a:prstGeom prst="rect">
            <a:avLst/>
          </a:prstGeom>
          <a:noFill/>
          <a:ln w="9525">
            <a:noFill/>
            <a:miter lim="800000"/>
            <a:headEnd/>
            <a:tailEnd/>
          </a:ln>
          <a:effectLst/>
        </p:spPr>
        <p:txBody>
          <a:bodyPr vert="horz" wrap="square" lIns="91051" tIns="45526" rIns="91051" bIns="45526" numCol="1" anchor="b" anchorCtr="0" compatLnSpc="1">
            <a:prstTxWarp prst="textNoShape">
              <a:avLst/>
            </a:prstTxWarp>
          </a:bodyPr>
          <a:lstStyle>
            <a:lvl1pPr algn="r" defTabSz="910465" eaLnBrk="0" hangingPunct="0">
              <a:defRPr sz="1200">
                <a:latin typeface="Times New Roman" charset="0"/>
                <a:ea typeface="ＭＳ Ｐゴシック" charset="-128"/>
                <a:cs typeface="+mn-cs"/>
              </a:defRPr>
            </a:lvl1pPr>
          </a:lstStyle>
          <a:p>
            <a:pPr>
              <a:defRPr/>
            </a:pPr>
            <a:fld id="{04D1F0BF-3C6D-4A50-9719-B35FE56D116C}" type="slidenum">
              <a:rPr lang="en-GB"/>
              <a:pPr>
                <a:defRPr/>
              </a:pPr>
              <a:t>‹#›</a:t>
            </a:fld>
            <a:endParaRPr lang="en-GB"/>
          </a:p>
        </p:txBody>
      </p:sp>
    </p:spTree>
    <p:extLst>
      <p:ext uri="{BB962C8B-B14F-4D97-AF65-F5344CB8AC3E}">
        <p14:creationId xmlns:p14="http://schemas.microsoft.com/office/powerpoint/2010/main" val="3695917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1026"/>
          <p:cNvSpPr>
            <a:spLocks noGrp="1" noChangeArrowheads="1"/>
          </p:cNvSpPr>
          <p:nvPr>
            <p:ph type="hdr" sz="quarter"/>
          </p:nvPr>
        </p:nvSpPr>
        <p:spPr bwMode="auto">
          <a:xfrm>
            <a:off x="1" y="0"/>
            <a:ext cx="2917825" cy="493713"/>
          </a:xfrm>
          <a:prstGeom prst="rect">
            <a:avLst/>
          </a:prstGeom>
          <a:noFill/>
          <a:ln w="9525">
            <a:noFill/>
            <a:miter lim="800000"/>
            <a:headEnd/>
            <a:tailEnd/>
          </a:ln>
          <a:effectLst/>
        </p:spPr>
        <p:txBody>
          <a:bodyPr vert="horz" wrap="square" lIns="91051" tIns="45526" rIns="91051" bIns="45526" numCol="1" anchor="t" anchorCtr="0" compatLnSpc="1">
            <a:prstTxWarp prst="textNoShape">
              <a:avLst/>
            </a:prstTxWarp>
          </a:bodyPr>
          <a:lstStyle>
            <a:lvl1pPr defTabSz="910465" eaLnBrk="0" hangingPunct="0">
              <a:defRPr sz="1200">
                <a:ea typeface="+mn-ea"/>
                <a:cs typeface="+mn-cs"/>
              </a:defRPr>
            </a:lvl1pPr>
          </a:lstStyle>
          <a:p>
            <a:pPr>
              <a:defRPr/>
            </a:pPr>
            <a:endParaRPr lang="en-GB"/>
          </a:p>
        </p:txBody>
      </p:sp>
      <p:sp>
        <p:nvSpPr>
          <p:cNvPr id="77827" name="Rectangle 1027"/>
          <p:cNvSpPr>
            <a:spLocks noGrp="1" noChangeArrowheads="1"/>
          </p:cNvSpPr>
          <p:nvPr>
            <p:ph type="dt" idx="1"/>
          </p:nvPr>
        </p:nvSpPr>
        <p:spPr bwMode="auto">
          <a:xfrm>
            <a:off x="3817938" y="0"/>
            <a:ext cx="2917825" cy="493713"/>
          </a:xfrm>
          <a:prstGeom prst="rect">
            <a:avLst/>
          </a:prstGeom>
          <a:noFill/>
          <a:ln w="9525">
            <a:noFill/>
            <a:miter lim="800000"/>
            <a:headEnd/>
            <a:tailEnd/>
          </a:ln>
          <a:effectLst/>
        </p:spPr>
        <p:txBody>
          <a:bodyPr vert="horz" wrap="square" lIns="91051" tIns="45526" rIns="91051" bIns="45526" numCol="1" anchor="t" anchorCtr="0" compatLnSpc="1">
            <a:prstTxWarp prst="textNoShape">
              <a:avLst/>
            </a:prstTxWarp>
          </a:bodyPr>
          <a:lstStyle>
            <a:lvl1pPr algn="r" defTabSz="910465" eaLnBrk="0" hangingPunct="0">
              <a:defRPr sz="1200">
                <a:ea typeface="+mn-ea"/>
                <a:cs typeface="+mn-cs"/>
              </a:defRPr>
            </a:lvl1pPr>
          </a:lstStyle>
          <a:p>
            <a:pPr>
              <a:defRPr/>
            </a:pPr>
            <a:endParaRPr lang="en-GB"/>
          </a:p>
        </p:txBody>
      </p:sp>
      <p:sp>
        <p:nvSpPr>
          <p:cNvPr id="50180" name="Rectangle 1028"/>
          <p:cNvSpPr>
            <a:spLocks noGrp="1" noRot="1" noChangeAspect="1" noChangeArrowheads="1" noTextEdit="1"/>
          </p:cNvSpPr>
          <p:nvPr>
            <p:ph type="sldImg" idx="2"/>
          </p:nvPr>
        </p:nvSpPr>
        <p:spPr bwMode="auto">
          <a:xfrm>
            <a:off x="903288" y="741363"/>
            <a:ext cx="4930775"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1029"/>
          <p:cNvSpPr>
            <a:spLocks noGrp="1" noChangeArrowheads="1"/>
          </p:cNvSpPr>
          <p:nvPr>
            <p:ph type="body" sz="quarter" idx="3"/>
          </p:nvPr>
        </p:nvSpPr>
        <p:spPr bwMode="auto">
          <a:xfrm>
            <a:off x="898525" y="4686302"/>
            <a:ext cx="4938713" cy="4438650"/>
          </a:xfrm>
          <a:prstGeom prst="rect">
            <a:avLst/>
          </a:prstGeom>
          <a:noFill/>
          <a:ln w="9525">
            <a:noFill/>
            <a:miter lim="800000"/>
            <a:headEnd/>
            <a:tailEnd/>
          </a:ln>
          <a:effectLst/>
        </p:spPr>
        <p:txBody>
          <a:bodyPr vert="horz" wrap="square" lIns="91051" tIns="45526" rIns="91051" bIns="4552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7830" name="Rectangle 1030"/>
          <p:cNvSpPr>
            <a:spLocks noGrp="1" noChangeArrowheads="1"/>
          </p:cNvSpPr>
          <p:nvPr>
            <p:ph type="ftr" sz="quarter" idx="4"/>
          </p:nvPr>
        </p:nvSpPr>
        <p:spPr bwMode="auto">
          <a:xfrm>
            <a:off x="1" y="9372603"/>
            <a:ext cx="2917825" cy="493713"/>
          </a:xfrm>
          <a:prstGeom prst="rect">
            <a:avLst/>
          </a:prstGeom>
          <a:noFill/>
          <a:ln w="9525">
            <a:noFill/>
            <a:miter lim="800000"/>
            <a:headEnd/>
            <a:tailEnd/>
          </a:ln>
          <a:effectLst/>
        </p:spPr>
        <p:txBody>
          <a:bodyPr vert="horz" wrap="square" lIns="91051" tIns="45526" rIns="91051" bIns="45526" numCol="1" anchor="b" anchorCtr="0" compatLnSpc="1">
            <a:prstTxWarp prst="textNoShape">
              <a:avLst/>
            </a:prstTxWarp>
          </a:bodyPr>
          <a:lstStyle>
            <a:lvl1pPr defTabSz="910465" eaLnBrk="0" hangingPunct="0">
              <a:defRPr sz="1200">
                <a:ea typeface="+mn-ea"/>
                <a:cs typeface="+mn-cs"/>
              </a:defRPr>
            </a:lvl1pPr>
          </a:lstStyle>
          <a:p>
            <a:pPr>
              <a:defRPr/>
            </a:pPr>
            <a:endParaRPr lang="en-GB"/>
          </a:p>
        </p:txBody>
      </p:sp>
      <p:sp>
        <p:nvSpPr>
          <p:cNvPr id="77831" name="Rectangle 1031"/>
          <p:cNvSpPr>
            <a:spLocks noGrp="1" noChangeArrowheads="1"/>
          </p:cNvSpPr>
          <p:nvPr>
            <p:ph type="sldNum" sz="quarter" idx="5"/>
          </p:nvPr>
        </p:nvSpPr>
        <p:spPr bwMode="auto">
          <a:xfrm>
            <a:off x="3817938" y="9372603"/>
            <a:ext cx="2917825" cy="493713"/>
          </a:xfrm>
          <a:prstGeom prst="rect">
            <a:avLst/>
          </a:prstGeom>
          <a:noFill/>
          <a:ln w="9525">
            <a:noFill/>
            <a:miter lim="800000"/>
            <a:headEnd/>
            <a:tailEnd/>
          </a:ln>
          <a:effectLst/>
        </p:spPr>
        <p:txBody>
          <a:bodyPr vert="horz" wrap="square" lIns="91051" tIns="45526" rIns="91051" bIns="45526" numCol="1" anchor="b" anchorCtr="0" compatLnSpc="1">
            <a:prstTxWarp prst="textNoShape">
              <a:avLst/>
            </a:prstTxWarp>
          </a:bodyPr>
          <a:lstStyle>
            <a:lvl1pPr algn="r" defTabSz="910465" eaLnBrk="0" hangingPunct="0">
              <a:defRPr sz="1200">
                <a:ea typeface="ＭＳ Ｐゴシック" charset="-128"/>
                <a:cs typeface="+mn-cs"/>
              </a:defRPr>
            </a:lvl1pPr>
          </a:lstStyle>
          <a:p>
            <a:pPr>
              <a:defRPr/>
            </a:pPr>
            <a:fld id="{64286DAC-8510-4F79-B42D-995AD5C6C0D1}" type="slidenum">
              <a:rPr lang="en-GB"/>
              <a:pPr>
                <a:defRPr/>
              </a:pPr>
              <a:t>‹#›</a:t>
            </a:fld>
            <a:endParaRPr lang="en-GB"/>
          </a:p>
        </p:txBody>
      </p:sp>
    </p:spTree>
    <p:extLst>
      <p:ext uri="{BB962C8B-B14F-4D97-AF65-F5344CB8AC3E}">
        <p14:creationId xmlns:p14="http://schemas.microsoft.com/office/powerpoint/2010/main" val="2272147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Times New Roman" pitchFamily="18" charset="0"/>
                <a:ea typeface="ＭＳ Ｐゴシック" pitchFamily="34" charset="-128"/>
              </a:defRPr>
            </a:lvl1pPr>
            <a:lvl2pPr marL="739775" indent="-284163" defTabSz="908050" eaLnBrk="0" hangingPunct="0">
              <a:spcBef>
                <a:spcPct val="30000"/>
              </a:spcBef>
              <a:defRPr sz="1200">
                <a:solidFill>
                  <a:schemeClr val="tx1"/>
                </a:solidFill>
                <a:latin typeface="Times New Roman" pitchFamily="18" charset="0"/>
                <a:ea typeface="ＭＳ Ｐゴシック" pitchFamily="34" charset="-128"/>
              </a:defRPr>
            </a:lvl2pPr>
            <a:lvl3pPr marL="1136650" indent="-227013" defTabSz="908050" eaLnBrk="0" hangingPunct="0">
              <a:spcBef>
                <a:spcPct val="30000"/>
              </a:spcBef>
              <a:defRPr sz="1200">
                <a:solidFill>
                  <a:schemeClr val="tx1"/>
                </a:solidFill>
                <a:latin typeface="Times New Roman" pitchFamily="18" charset="0"/>
                <a:ea typeface="ＭＳ Ｐゴシック" pitchFamily="34" charset="-128"/>
              </a:defRPr>
            </a:lvl3pPr>
            <a:lvl4pPr marL="1592263" indent="-227013" defTabSz="908050" eaLnBrk="0" hangingPunct="0">
              <a:spcBef>
                <a:spcPct val="30000"/>
              </a:spcBef>
              <a:defRPr sz="1200">
                <a:solidFill>
                  <a:schemeClr val="tx1"/>
                </a:solidFill>
                <a:latin typeface="Times New Roman" pitchFamily="18" charset="0"/>
                <a:ea typeface="ＭＳ Ｐゴシック" pitchFamily="34" charset="-128"/>
              </a:defRPr>
            </a:lvl4pPr>
            <a:lvl5pPr marL="2047875" indent="-227013" defTabSz="908050" eaLnBrk="0" hangingPunct="0">
              <a:spcBef>
                <a:spcPct val="30000"/>
              </a:spcBef>
              <a:defRPr sz="1200">
                <a:solidFill>
                  <a:schemeClr val="tx1"/>
                </a:solidFill>
                <a:latin typeface="Times New Roman" pitchFamily="18" charset="0"/>
                <a:ea typeface="ＭＳ Ｐゴシック" pitchFamily="34" charset="-128"/>
              </a:defRPr>
            </a:lvl5pPr>
            <a:lvl6pPr marL="2505075" indent="-227013" defTabSz="90805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62275" indent="-227013" defTabSz="90805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19475" indent="-227013" defTabSz="90805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76675" indent="-227013" defTabSz="90805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231B568-550E-4031-B1C0-B83E8303EBDA}" type="slidenum">
              <a:rPr lang="en-GB" altLang="en-US" smtClean="0">
                <a:latin typeface="Frutiger 45 Light" pitchFamily="34" charset="0"/>
              </a:rPr>
              <a:pPr>
                <a:spcBef>
                  <a:spcPct val="0"/>
                </a:spcBef>
              </a:pPr>
              <a:t>1</a:t>
            </a:fld>
            <a:endParaRPr lang="en-GB" altLang="en-US" dirty="0">
              <a:latin typeface="Frutiger 45 Light"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558802" y="4686300"/>
            <a:ext cx="56896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100" b="1" u="sng" dirty="0">
                <a:latin typeface="Arial" charset="0"/>
                <a:ea typeface="ＭＳ Ｐゴシック" pitchFamily="34" charset="-128"/>
                <a:cs typeface="Arial" charset="0"/>
              </a:rPr>
              <a:t>CPD Session: PowerPoint, notes and group activities</a:t>
            </a:r>
          </a:p>
          <a:p>
            <a:pPr>
              <a:spcBef>
                <a:spcPct val="0"/>
              </a:spcBef>
            </a:pPr>
            <a:endParaRPr lang="en-GB" altLang="en-US" sz="1100" dirty="0">
              <a:latin typeface="Arial" charset="0"/>
              <a:ea typeface="ＭＳ Ｐゴシック" pitchFamily="34" charset="-128"/>
              <a:cs typeface="Arial" charset="0"/>
            </a:endParaRPr>
          </a:p>
          <a:p>
            <a:pPr>
              <a:spcBef>
                <a:spcPct val="0"/>
              </a:spcBef>
            </a:pPr>
            <a:r>
              <a:rPr lang="en-GB" altLang="en-US" sz="1100" b="1" dirty="0">
                <a:latin typeface="Arial" charset="0"/>
                <a:ea typeface="ＭＳ Ｐゴシック" pitchFamily="34" charset="-128"/>
                <a:cs typeface="Arial" charset="0"/>
              </a:rPr>
              <a:t>The slides and information in this CPD session can be used as a template, but can be adapted to reflect local need and priorities.</a:t>
            </a:r>
          </a:p>
          <a:p>
            <a:pPr>
              <a:spcBef>
                <a:spcPct val="0"/>
              </a:spcBef>
            </a:pPr>
            <a:endParaRPr lang="en-GB" altLang="en-US" sz="1100" dirty="0">
              <a:latin typeface="Arial" charset="0"/>
              <a:ea typeface="ＭＳ Ｐゴシック" pitchFamily="34" charset="-128"/>
              <a:cs typeface="Arial" charset="0"/>
            </a:endParaRPr>
          </a:p>
          <a:p>
            <a:pPr>
              <a:spcBef>
                <a:spcPct val="0"/>
              </a:spcBef>
            </a:pPr>
            <a:r>
              <a:rPr lang="en-GB" altLang="en-US" sz="1100" dirty="0">
                <a:latin typeface="Arial" charset="0"/>
                <a:ea typeface="ＭＳ Ｐゴシック" pitchFamily="34" charset="-128"/>
                <a:cs typeface="Arial" charset="0"/>
              </a:rPr>
              <a:t>The overall aim of this resource is to support a continuing professional development session to explore the practice guideline </a:t>
            </a:r>
            <a:r>
              <a:rPr lang="en-GB" altLang="en-US" sz="1100" i="1" dirty="0">
                <a:latin typeface="Arial" charset="0"/>
                <a:ea typeface="ＭＳ Ｐゴシック" pitchFamily="34" charset="-128"/>
                <a:cs typeface="Arial" charset="0"/>
              </a:rPr>
              <a:t>Occupational therapy in the prevention and management of falls in adults</a:t>
            </a:r>
            <a:r>
              <a:rPr lang="en-GB" altLang="en-US" sz="1100" dirty="0">
                <a:latin typeface="Arial" charset="0"/>
                <a:ea typeface="ＭＳ Ｐゴシック" pitchFamily="34" charset="-128"/>
                <a:cs typeface="Arial" charset="0"/>
              </a:rPr>
              <a:t> (RCOT 2020). </a:t>
            </a:r>
          </a:p>
          <a:p>
            <a:pPr>
              <a:spcBef>
                <a:spcPct val="0"/>
              </a:spcBef>
            </a:pPr>
            <a:endParaRPr lang="en-GB" altLang="en-US" sz="1100" dirty="0">
              <a:latin typeface="Arial" charset="0"/>
              <a:ea typeface="ＭＳ Ｐゴシック" pitchFamily="34" charset="-128"/>
              <a:cs typeface="Arial" charset="0"/>
            </a:endParaRPr>
          </a:p>
          <a:p>
            <a:pPr>
              <a:spcBef>
                <a:spcPct val="0"/>
              </a:spcBef>
            </a:pPr>
            <a:r>
              <a:rPr lang="en-GB" altLang="en-US" sz="1100" dirty="0">
                <a:latin typeface="Arial" charset="0"/>
                <a:ea typeface="ＭＳ Ｐゴシック" pitchFamily="34" charset="-128"/>
                <a:cs typeface="Arial" charset="0"/>
              </a:rPr>
              <a:t>The resource comprises this PowerPoint presentation and notes which can be used for a one-hour facilitated workshop, or for individual self-directed learning. </a:t>
            </a:r>
          </a:p>
          <a:p>
            <a:pPr>
              <a:spcBef>
                <a:spcPct val="0"/>
              </a:spcBef>
            </a:pPr>
            <a:endParaRPr lang="en-GB" altLang="en-US" sz="1100" dirty="0">
              <a:latin typeface="Arial" charset="0"/>
              <a:ea typeface="ＭＳ Ｐゴシック" pitchFamily="34" charset="-128"/>
              <a:cs typeface="Arial" charset="0"/>
            </a:endParaRPr>
          </a:p>
          <a:p>
            <a:pPr>
              <a:spcBef>
                <a:spcPct val="0"/>
              </a:spcBef>
            </a:pPr>
            <a:r>
              <a:rPr lang="en-GB" altLang="en-US" sz="1100" dirty="0">
                <a:latin typeface="Arial" charset="0"/>
                <a:ea typeface="ＭＳ Ｐゴシック" pitchFamily="34" charset="-128"/>
                <a:cs typeface="Arial" charset="0"/>
              </a:rPr>
              <a:t>There are some interactive activities which are intended to be used to encourage reflection on current practice and to explore some areas in more detail. </a:t>
            </a:r>
          </a:p>
          <a:p>
            <a:pPr>
              <a:spcBef>
                <a:spcPct val="0"/>
              </a:spcBef>
            </a:pPr>
            <a:endParaRPr lang="en-GB" altLang="en-US" sz="1100" dirty="0">
              <a:latin typeface="Arial" charset="0"/>
              <a:ea typeface="ＭＳ Ｐゴシック" pitchFamily="34" charset="-128"/>
              <a:cs typeface="Arial" charset="0"/>
            </a:endParaRPr>
          </a:p>
          <a:p>
            <a:pPr>
              <a:spcBef>
                <a:spcPct val="0"/>
              </a:spcBef>
              <a:spcAft>
                <a:spcPts val="600"/>
              </a:spcAft>
            </a:pPr>
            <a:r>
              <a:rPr lang="en-GB" altLang="en-US" sz="1100" b="1" dirty="0">
                <a:latin typeface="Arial" charset="0"/>
                <a:ea typeface="ＭＳ Ｐゴシック" pitchFamily="34" charset="-128"/>
                <a:cs typeface="Arial" charset="0"/>
              </a:rPr>
              <a:t>Pre-requisite materials:</a:t>
            </a:r>
          </a:p>
          <a:p>
            <a:pPr>
              <a:spcBef>
                <a:spcPct val="0"/>
              </a:spcBef>
            </a:pPr>
            <a:r>
              <a:rPr lang="en-GB" altLang="en-US" sz="1100" dirty="0">
                <a:latin typeface="Arial" charset="0"/>
                <a:ea typeface="ＭＳ Ｐゴシック" pitchFamily="34" charset="-128"/>
                <a:cs typeface="Arial" charset="0"/>
              </a:rPr>
              <a:t>Guideline document:</a:t>
            </a:r>
            <a:r>
              <a:rPr lang="en-GB" altLang="en-US" sz="1100" i="1" dirty="0">
                <a:latin typeface="Arial" charset="0"/>
                <a:ea typeface="ＭＳ Ｐゴシック" pitchFamily="34" charset="-128"/>
                <a:cs typeface="Arial" charset="0"/>
              </a:rPr>
              <a:t> Occupational therapy in the prevention and management of falls in adults: practice guideline – 2</a:t>
            </a:r>
            <a:r>
              <a:rPr lang="en-GB" altLang="en-US" sz="1100" i="1" baseline="30000" dirty="0">
                <a:latin typeface="Arial" charset="0"/>
                <a:ea typeface="ＭＳ Ｐゴシック" pitchFamily="34" charset="-128"/>
                <a:cs typeface="Arial" charset="0"/>
              </a:rPr>
              <a:t>nd</a:t>
            </a:r>
            <a:r>
              <a:rPr lang="en-GB" altLang="en-US" sz="1100" i="1" baseline="0" dirty="0">
                <a:latin typeface="Arial" charset="0"/>
                <a:ea typeface="ＭＳ Ｐゴシック" pitchFamily="34" charset="-128"/>
                <a:cs typeface="Arial" charset="0"/>
              </a:rPr>
              <a:t> edition </a:t>
            </a:r>
            <a:r>
              <a:rPr lang="en-GB" altLang="en-US" sz="1100" dirty="0">
                <a:latin typeface="Arial" charset="0"/>
                <a:ea typeface="ＭＳ Ｐゴシック" pitchFamily="34" charset="-128"/>
                <a:cs typeface="Arial" charset="0"/>
              </a:rPr>
              <a:t>(RCOT 2020)</a:t>
            </a:r>
          </a:p>
          <a:p>
            <a:pPr>
              <a:spcBef>
                <a:spcPct val="0"/>
              </a:spcBef>
            </a:pPr>
            <a:endParaRPr lang="en-GB" altLang="en-US" sz="1100" dirty="0">
              <a:latin typeface="Arial" charset="0"/>
              <a:ea typeface="ＭＳ Ｐゴシック" pitchFamily="34" charset="-128"/>
              <a:cs typeface="Arial" charset="0"/>
            </a:endParaRPr>
          </a:p>
          <a:p>
            <a:pPr>
              <a:spcBef>
                <a:spcPct val="0"/>
              </a:spcBef>
            </a:pPr>
            <a:r>
              <a:rPr lang="en-GB" altLang="en-US" sz="1100" dirty="0">
                <a:latin typeface="Arial" charset="0"/>
                <a:ea typeface="ＭＳ Ｐゴシック" pitchFamily="34" charset="-128"/>
                <a:cs typeface="Arial" charset="0"/>
              </a:rPr>
              <a:t>Implementation tools i.e. </a:t>
            </a:r>
          </a:p>
          <a:p>
            <a:pPr marL="628650" lvl="1" indent="-171450">
              <a:spcBef>
                <a:spcPct val="0"/>
              </a:spcBef>
              <a:buFontTx/>
              <a:buChar char="•"/>
            </a:pPr>
            <a:r>
              <a:rPr lang="en-GB" altLang="en-US" sz="1100" dirty="0">
                <a:latin typeface="Arial" charset="0"/>
                <a:ea typeface="ＭＳ Ｐゴシック" pitchFamily="34" charset="-128"/>
                <a:cs typeface="Arial" charset="0"/>
              </a:rPr>
              <a:t>Audit Form.</a:t>
            </a:r>
          </a:p>
          <a:p>
            <a:pPr marL="628650" lvl="1" indent="-171450">
              <a:spcBef>
                <a:spcPct val="0"/>
              </a:spcBef>
              <a:buFontTx/>
              <a:buChar char="•"/>
            </a:pPr>
            <a:r>
              <a:rPr lang="en-GB" altLang="en-US" sz="1100" dirty="0">
                <a:latin typeface="Arial" charset="0"/>
                <a:ea typeface="ＭＳ Ｐゴシック" pitchFamily="34" charset="-128"/>
                <a:cs typeface="Arial" charset="0"/>
              </a:rPr>
              <a:t>Quick Reference and Implementation</a:t>
            </a:r>
            <a:r>
              <a:rPr lang="en-GB" altLang="en-US" sz="1100" baseline="0" dirty="0">
                <a:latin typeface="Arial" charset="0"/>
                <a:ea typeface="ＭＳ Ｐゴシック" pitchFamily="34" charset="-128"/>
                <a:cs typeface="Arial" charset="0"/>
              </a:rPr>
              <a:t> </a:t>
            </a:r>
            <a:r>
              <a:rPr lang="en-GB" altLang="en-US" sz="1100" dirty="0">
                <a:latin typeface="Arial" charset="0"/>
                <a:ea typeface="ＭＳ Ｐゴシック" pitchFamily="34" charset="-128"/>
                <a:cs typeface="Arial" charset="0"/>
              </a:rPr>
              <a:t>Guide.</a:t>
            </a:r>
          </a:p>
          <a:p>
            <a:pPr>
              <a:spcBef>
                <a:spcPct val="0"/>
              </a:spcBef>
            </a:pPr>
            <a:endParaRPr lang="en-GB" altLang="en-US" sz="1100" dirty="0">
              <a:latin typeface="Arial" charset="0"/>
              <a:ea typeface="ＭＳ Ｐゴシック" pitchFamily="34" charset="-128"/>
              <a:cs typeface="Arial" charset="0"/>
            </a:endParaRPr>
          </a:p>
          <a:p>
            <a:pPr>
              <a:spcBef>
                <a:spcPct val="0"/>
              </a:spcBef>
            </a:pPr>
            <a:r>
              <a:rPr lang="en-GB" altLang="en-US" sz="1100" dirty="0">
                <a:latin typeface="Arial" charset="0"/>
                <a:ea typeface="ＭＳ Ｐゴシック" pitchFamily="34" charset="-128"/>
                <a:cs typeface="Arial" charset="0"/>
              </a:rPr>
              <a:t>It is essential that workshop facilitators familiarise themselves with the full guideline document and implementation tools in advance. </a:t>
            </a:r>
          </a:p>
          <a:p>
            <a:endParaRPr lang="en-US" altLang="en-US" dirty="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sz="1100" b="1" dirty="0">
                <a:solidFill>
                  <a:srgbClr val="000000"/>
                </a:solidFill>
                <a:latin typeface="Arial" panose="020B0604020202020204" pitchFamily="34" charset="0"/>
                <a:cs typeface="Arial" panose="020B0604020202020204" pitchFamily="34" charset="0"/>
              </a:rPr>
              <a:t>Activity 1</a:t>
            </a:r>
            <a:endParaRPr lang="en-GB" sz="1100" dirty="0">
              <a:solidFill>
                <a:srgbClr val="000000"/>
              </a:solidFill>
              <a:latin typeface="Arial" panose="020B0604020202020204" pitchFamily="34" charset="0"/>
              <a:cs typeface="Arial" panose="020B0604020202020204" pitchFamily="34" charset="0"/>
            </a:endParaRPr>
          </a:p>
          <a:p>
            <a:pPr>
              <a:spcAft>
                <a:spcPts val="600"/>
              </a:spcAft>
              <a:defRPr/>
            </a:pPr>
            <a:r>
              <a:rPr lang="en-GB" sz="1100" dirty="0">
                <a:solidFill>
                  <a:srgbClr val="000000"/>
                </a:solidFill>
                <a:latin typeface="Arial" panose="020B0604020202020204" pitchFamily="34" charset="0"/>
                <a:cs typeface="Arial" panose="020B0604020202020204" pitchFamily="34" charset="0"/>
              </a:rPr>
              <a:t>Once the recommendations have been presented, the questions below can be used to encourage the group to talk about the recommendations in relation to their own suggestions: </a:t>
            </a:r>
          </a:p>
          <a:p>
            <a:pPr marL="171450" indent="-171450">
              <a:spcBef>
                <a:spcPts val="0"/>
              </a:spcBef>
              <a:buFont typeface="Arial" panose="020B0604020202020204" pitchFamily="34" charset="0"/>
              <a:buChar char="•"/>
              <a:defRPr/>
            </a:pPr>
            <a:r>
              <a:rPr lang="en-GB" sz="1100" dirty="0">
                <a:solidFill>
                  <a:srgbClr val="000000"/>
                </a:solidFill>
                <a:latin typeface="Arial" panose="020B0604020202020204" pitchFamily="34" charset="0"/>
                <a:cs typeface="Arial" panose="020B0604020202020204" pitchFamily="34" charset="0"/>
              </a:rPr>
              <a:t>Do they cover the best practice examples they identified?</a:t>
            </a:r>
          </a:p>
          <a:p>
            <a:pPr marL="171450" indent="-171450">
              <a:spcBef>
                <a:spcPts val="0"/>
              </a:spcBef>
              <a:spcAft>
                <a:spcPts val="600"/>
              </a:spcAft>
              <a:buFont typeface="Arial" panose="020B0604020202020204" pitchFamily="34" charset="0"/>
              <a:buChar char="•"/>
              <a:defRPr/>
            </a:pPr>
            <a:r>
              <a:rPr lang="en-GB" sz="1100" dirty="0">
                <a:solidFill>
                  <a:srgbClr val="000000"/>
                </a:solidFill>
                <a:latin typeface="Arial" panose="020B0604020202020204" pitchFamily="34" charset="0"/>
                <a:cs typeface="Arial" panose="020B0604020202020204" pitchFamily="34" charset="0"/>
              </a:rPr>
              <a:t>Why might these not be the same? </a:t>
            </a:r>
          </a:p>
          <a:p>
            <a:pPr>
              <a:spcBef>
                <a:spcPts val="0"/>
              </a:spcBef>
              <a:defRPr/>
            </a:pPr>
            <a:r>
              <a:rPr lang="en-GB" sz="1100" i="1" dirty="0">
                <a:solidFill>
                  <a:srgbClr val="000000"/>
                </a:solidFill>
                <a:latin typeface="Arial" panose="020B0604020202020204" pitchFamily="34" charset="0"/>
                <a:cs typeface="Arial" panose="020B0604020202020204" pitchFamily="34" charset="0"/>
              </a:rPr>
              <a:t>You may want to refer to the methodology of creating evidence-based guidelines and how it is based on the published literature (slides at the end of the presentation)</a:t>
            </a:r>
            <a:r>
              <a:rPr lang="en-GB" sz="1100" i="0" baseline="0" dirty="0">
                <a:solidFill>
                  <a:srgbClr val="000000"/>
                </a:solidFill>
                <a:latin typeface="Arial" panose="020B0604020202020204" pitchFamily="34" charset="0"/>
                <a:cs typeface="Arial" panose="020B0604020202020204" pitchFamily="34" charset="0"/>
              </a:rPr>
              <a:t>. </a:t>
            </a:r>
            <a:r>
              <a:rPr lang="en-GB" sz="1100" i="1" baseline="0" dirty="0">
                <a:solidFill>
                  <a:srgbClr val="000000"/>
                </a:solidFill>
                <a:latin typeface="Arial" panose="020B0604020202020204" pitchFamily="34" charset="0"/>
                <a:cs typeface="Arial" panose="020B0604020202020204" pitchFamily="34" charset="0"/>
              </a:rPr>
              <a:t>E</a:t>
            </a:r>
            <a:r>
              <a:rPr lang="en-GB" sz="1100" i="1" dirty="0">
                <a:solidFill>
                  <a:srgbClr val="000000"/>
                </a:solidFill>
                <a:latin typeface="Arial" panose="020B0604020202020204" pitchFamily="34" charset="0"/>
                <a:cs typeface="Arial" panose="020B0604020202020204" pitchFamily="34" charset="0"/>
              </a:rPr>
              <a:t>vidence-based practice guidelines support practice, but can only reflect current evidence</a:t>
            </a:r>
            <a:r>
              <a:rPr lang="en-GB" sz="1100" dirty="0">
                <a:solidFill>
                  <a:srgbClr val="000000"/>
                </a:solidFill>
                <a:latin typeface="Arial" panose="020B0604020202020204" pitchFamily="34" charset="0"/>
                <a:cs typeface="Arial" panose="020B0604020202020204" pitchFamily="34" charset="0"/>
              </a:rPr>
              <a:t>. </a:t>
            </a:r>
          </a:p>
          <a:p>
            <a:pPr>
              <a:defRPr/>
            </a:pPr>
            <a:r>
              <a:rPr lang="en-GB" sz="1100" dirty="0">
                <a:solidFill>
                  <a:srgbClr val="000000"/>
                </a:solidFill>
                <a:latin typeface="Arial" panose="020B0604020202020204" pitchFamily="34" charset="0"/>
                <a:cs typeface="Arial" panose="020B0604020202020204" pitchFamily="34" charset="0"/>
              </a:rPr>
              <a:t>It may be important to emphasise that just because their own examples are not covered, this does not necessarily mean they are not best practice. Occupational therapists also need to adhere to other service standards, consider the person’s perspectives and apply their clinical judgement and reasoning when providing interventions for adults with rheumatological conditions.</a:t>
            </a:r>
          </a:p>
          <a:p>
            <a:pPr>
              <a:spcBef>
                <a:spcPts val="0"/>
              </a:spcBef>
              <a:defRPr/>
            </a:pPr>
            <a:r>
              <a:rPr lang="en-GB" sz="800" dirty="0">
                <a:solidFill>
                  <a:srgbClr val="000000"/>
                </a:solidFill>
                <a:latin typeface="Arial" panose="020B0604020202020204" pitchFamily="34" charset="0"/>
                <a:cs typeface="Arial" panose="020B0604020202020204" pitchFamily="34" charset="0"/>
              </a:rPr>
              <a:t> </a:t>
            </a:r>
          </a:p>
          <a:p>
            <a:pPr>
              <a:spcBef>
                <a:spcPts val="0"/>
              </a:spcBef>
              <a:defRPr/>
            </a:pPr>
            <a:r>
              <a:rPr lang="en-GB" sz="1100" baseline="0" dirty="0">
                <a:solidFill>
                  <a:srgbClr val="000000"/>
                </a:solidFill>
                <a:latin typeface="Arial" panose="020B0604020202020204" pitchFamily="34" charset="0"/>
                <a:cs typeface="Arial" panose="020B0604020202020204" pitchFamily="34" charset="0"/>
              </a:rPr>
              <a:t>A</a:t>
            </a:r>
            <a:r>
              <a:rPr lang="en-GB" sz="1100" dirty="0">
                <a:solidFill>
                  <a:srgbClr val="000000"/>
                </a:solidFill>
                <a:latin typeface="Arial" panose="020B0604020202020204" pitchFamily="34" charset="0"/>
                <a:cs typeface="Arial" panose="020B0604020202020204" pitchFamily="34" charset="0"/>
              </a:rPr>
              <a:t>sk the pairs/small groups </a:t>
            </a:r>
            <a:r>
              <a:rPr lang="en-GB" sz="1100" baseline="0" dirty="0">
                <a:solidFill>
                  <a:srgbClr val="000000"/>
                </a:solidFill>
                <a:latin typeface="Arial" panose="020B0604020202020204" pitchFamily="34" charset="0"/>
                <a:cs typeface="Arial" panose="020B0604020202020204" pitchFamily="34" charset="0"/>
              </a:rPr>
              <a:t>to work through pages 3-4 of the </a:t>
            </a:r>
            <a:r>
              <a:rPr lang="en-GB" sz="1100" b="1" baseline="0" dirty="0">
                <a:solidFill>
                  <a:srgbClr val="000000"/>
                </a:solidFill>
                <a:latin typeface="Arial" panose="020B0604020202020204" pitchFamily="34" charset="0"/>
                <a:cs typeface="Arial" panose="020B0604020202020204" pitchFamily="34" charset="0"/>
              </a:rPr>
              <a:t>Audit Form</a:t>
            </a:r>
            <a:r>
              <a:rPr lang="en-GB" sz="1100" b="0" baseline="0" dirty="0">
                <a:solidFill>
                  <a:srgbClr val="000000"/>
                </a:solidFill>
                <a:latin typeface="Arial" panose="020B0604020202020204" pitchFamily="34" charset="0"/>
                <a:cs typeface="Arial" panose="020B0604020202020204" pitchFamily="34" charset="0"/>
              </a:rPr>
              <a:t>, in order to c</a:t>
            </a:r>
            <a:r>
              <a:rPr lang="en-GB" sz="1100" dirty="0">
                <a:solidFill>
                  <a:srgbClr val="000000"/>
                </a:solidFill>
                <a:latin typeface="Arial" panose="020B0604020202020204" pitchFamily="34" charset="0"/>
                <a:cs typeface="Arial" panose="020B0604020202020204" pitchFamily="34" charset="0"/>
              </a:rPr>
              <a:t>onsider the ‘Reducing</a:t>
            </a:r>
            <a:r>
              <a:rPr lang="en-GB" sz="1100" baseline="0" dirty="0">
                <a:solidFill>
                  <a:srgbClr val="000000"/>
                </a:solidFill>
                <a:latin typeface="Arial" panose="020B0604020202020204" pitchFamily="34" charset="0"/>
                <a:cs typeface="Arial" panose="020B0604020202020204" pitchFamily="34" charset="0"/>
              </a:rPr>
              <a:t> fear of falling</a:t>
            </a:r>
            <a:r>
              <a:rPr lang="en-GB" sz="1100" dirty="0">
                <a:solidFill>
                  <a:srgbClr val="000000"/>
                </a:solidFill>
                <a:latin typeface="Arial" panose="020B0604020202020204" pitchFamily="34" charset="0"/>
                <a:cs typeface="Arial" panose="020B0604020202020204" pitchFamily="34" charset="0"/>
              </a:rPr>
              <a:t>’ recommendations in relation</a:t>
            </a:r>
            <a:r>
              <a:rPr lang="en-GB" sz="1100" baseline="0" dirty="0">
                <a:solidFill>
                  <a:srgbClr val="000000"/>
                </a:solidFill>
                <a:latin typeface="Arial" panose="020B0604020202020204" pitchFamily="34" charset="0"/>
                <a:cs typeface="Arial" panose="020B0604020202020204" pitchFamily="34" charset="0"/>
              </a:rPr>
              <a:t> to their </a:t>
            </a:r>
            <a:r>
              <a:rPr lang="en-GB" sz="1100" dirty="0">
                <a:solidFill>
                  <a:srgbClr val="000000"/>
                </a:solidFill>
                <a:latin typeface="Arial" panose="020B0604020202020204" pitchFamily="34" charset="0"/>
                <a:cs typeface="Arial" panose="020B0604020202020204" pitchFamily="34" charset="0"/>
              </a:rPr>
              <a:t>current practice and any actions required.  </a:t>
            </a:r>
          </a:p>
          <a:p>
            <a:endParaRPr lang="en-GB" altLang="en-US" sz="1100" dirty="0">
              <a:latin typeface="Times New Roman" pitchFamily="18" charset="0"/>
              <a:ea typeface="ＭＳ Ｐゴシック" pitchFamily="34" charset="-128"/>
            </a:endParaRPr>
          </a:p>
          <a:p>
            <a:endParaRPr lang="en-GB" altLang="en-US" dirty="0">
              <a:latin typeface="Times New Roman" pitchFamily="18" charset="0"/>
              <a:ea typeface="ＭＳ Ｐゴシック" pitchFamily="34"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0963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0963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0963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0963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BE890E7-3040-417D-9F0A-487B4746EE6E}" type="slidenum">
              <a:rPr lang="en-GB" altLang="en-US" smtClean="0">
                <a:latin typeface="Frutiger 45 Light" pitchFamily="34" charset="0"/>
              </a:rPr>
              <a:pPr>
                <a:spcBef>
                  <a:spcPct val="0"/>
                </a:spcBef>
              </a:pPr>
              <a:t>12</a:t>
            </a:fld>
            <a:endParaRPr lang="en-GB" altLang="en-US">
              <a:latin typeface="Frutiger 45 Light"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Times New Roman" pitchFamily="18" charset="0"/>
              <a:ea typeface="ＭＳ Ｐゴシック" pitchFamily="34"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0963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0963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0963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0963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BE890E7-3040-417D-9F0A-487B4746EE6E}" type="slidenum">
              <a:rPr lang="en-GB" altLang="en-US" smtClean="0">
                <a:latin typeface="Frutiger 45 Light" pitchFamily="34" charset="0"/>
              </a:rPr>
              <a:pPr>
                <a:spcBef>
                  <a:spcPct val="0"/>
                </a:spcBef>
              </a:pPr>
              <a:t>14</a:t>
            </a:fld>
            <a:endParaRPr lang="en-GB" altLang="en-US">
              <a:latin typeface="Frutiger 45 Light"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Times New Roman" pitchFamily="18" charset="0"/>
              <a:ea typeface="ＭＳ Ｐゴシック" pitchFamily="34"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0963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0963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0963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0963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BE890E7-3040-417D-9F0A-487B4746EE6E}" type="slidenum">
              <a:rPr lang="en-GB" altLang="en-US" smtClean="0">
                <a:latin typeface="Frutiger 45 Light" pitchFamily="34" charset="0"/>
              </a:rPr>
              <a:pPr>
                <a:spcBef>
                  <a:spcPct val="0"/>
                </a:spcBef>
              </a:pPr>
              <a:t>15</a:t>
            </a:fld>
            <a:endParaRPr lang="en-GB" altLang="en-US">
              <a:latin typeface="Frutiger 45 Light"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Times New Roman" pitchFamily="18" charset="0"/>
                <a:ea typeface="ＭＳ Ｐゴシック" pitchFamily="34" charset="-128"/>
              </a:rPr>
              <a:t>Activity 2: Case study examples</a:t>
            </a:r>
          </a:p>
          <a:p>
            <a:r>
              <a:rPr lang="en-GB" altLang="en-US" dirty="0">
                <a:latin typeface="Times New Roman" pitchFamily="18" charset="0"/>
                <a:ea typeface="ＭＳ Ｐゴシック" pitchFamily="34" charset="-128"/>
              </a:rPr>
              <a:t>Divide the group into smaller groups of 3 and 4.  Ask them to identify (anonymised) cases from their own practice where they would have done something differently because of the recommendations, or where they did something that aligned with the recommendations.   NOTE SLIDE 24 PROVIDES THE OPPORTUNITY TO INSERT A CASE STUDY TO BE DISCUSSED. </a:t>
            </a:r>
          </a:p>
          <a:p>
            <a:endParaRPr lang="en-GB" altLang="en-US" dirty="0">
              <a:latin typeface="Times New Roman" pitchFamily="18" charset="0"/>
              <a:ea typeface="ＭＳ Ｐゴシック" pitchFamily="34"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0963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0963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0963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0963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BE890E7-3040-417D-9F0A-487B4746EE6E}" type="slidenum">
              <a:rPr lang="en-GB" altLang="en-US" smtClean="0">
                <a:latin typeface="Frutiger 45 Light" pitchFamily="34" charset="0"/>
              </a:rPr>
              <a:pPr>
                <a:spcBef>
                  <a:spcPct val="0"/>
                </a:spcBef>
              </a:pPr>
              <a:t>16</a:t>
            </a:fld>
            <a:endParaRPr lang="en-GB" altLang="en-US">
              <a:latin typeface="Frutiger 45 Light"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200" b="1" dirty="0">
                <a:latin typeface="Arial" charset="0"/>
                <a:ea typeface="ＭＳ Ｐゴシック" pitchFamily="34" charset="-128"/>
                <a:cs typeface="Arial" charset="0"/>
              </a:rPr>
              <a:t>Activity 3 – can be carried out before moving onto the next slides</a:t>
            </a:r>
          </a:p>
          <a:p>
            <a:r>
              <a:rPr lang="en-GB" altLang="en-US" sz="1200" b="1" dirty="0">
                <a:latin typeface="Arial" charset="0"/>
                <a:ea typeface="ＭＳ Ｐゴシック" pitchFamily="34" charset="-128"/>
                <a:cs typeface="Arial" charset="0"/>
              </a:rPr>
              <a:t> </a:t>
            </a:r>
            <a:endParaRPr lang="en-GB" altLang="en-US" sz="1200" dirty="0">
              <a:latin typeface="Arial" charset="0"/>
              <a:ea typeface="ＭＳ Ｐゴシック" pitchFamily="34" charset="-128"/>
              <a:cs typeface="Arial" charset="0"/>
            </a:endParaRPr>
          </a:p>
          <a:p>
            <a:r>
              <a:rPr lang="en-GB" altLang="en-US" sz="1200" dirty="0">
                <a:latin typeface="Arial" charset="0"/>
                <a:ea typeface="ＭＳ Ｐゴシック" pitchFamily="34" charset="-128"/>
                <a:cs typeface="Arial" charset="0"/>
              </a:rPr>
              <a:t>Divide into groups again and ask them to consider what they think the impact of these guidelines will be for themselves, their service managers, those who access their service, and the commissioners of services.  </a:t>
            </a:r>
          </a:p>
          <a:p>
            <a:r>
              <a:rPr lang="en-GB" altLang="en-US" sz="1200" dirty="0">
                <a:latin typeface="Arial" charset="0"/>
                <a:ea typeface="ＭＳ Ｐゴシック" pitchFamily="34" charset="-128"/>
                <a:cs typeface="Arial" charset="0"/>
              </a:rPr>
              <a:t> </a:t>
            </a:r>
          </a:p>
          <a:p>
            <a:r>
              <a:rPr lang="en-GB" altLang="en-US" sz="1200" dirty="0">
                <a:latin typeface="Arial" charset="0"/>
                <a:ea typeface="ＭＳ Ｐゴシック" pitchFamily="34" charset="-128"/>
                <a:cs typeface="Arial" charset="0"/>
              </a:rPr>
              <a:t>Obtain feedback from the groups before going through the suggested impacts on slides 19–23.</a:t>
            </a:r>
          </a:p>
          <a:p>
            <a:endParaRPr lang="en-GB" altLang="en-US" dirty="0">
              <a:latin typeface="Times New Roman" pitchFamily="18" charset="0"/>
              <a:ea typeface="ＭＳ Ｐゴシック" pitchFamily="34"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0963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0963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0963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0963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BE890E7-3040-417D-9F0A-487B4746EE6E}" type="slidenum">
              <a:rPr lang="en-GB" altLang="en-US" smtClean="0">
                <a:latin typeface="Frutiger 45 Light" pitchFamily="34" charset="0"/>
              </a:rPr>
              <a:pPr>
                <a:spcBef>
                  <a:spcPct val="0"/>
                </a:spcBef>
              </a:pPr>
              <a:t>18</a:t>
            </a:fld>
            <a:endParaRPr lang="en-GB" altLang="en-US">
              <a:latin typeface="Frutiger 45 Light"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latin typeface="Arial" pitchFamily="34" charset="0"/>
              <a:ea typeface="ＭＳ Ｐゴシック" pitchFamily="34" charset="-128"/>
              <a:cs typeface="Arial"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0963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0963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0963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0963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98E0674F-62E7-4F67-9A42-11BFE13A8D87}" type="slidenum">
              <a:rPr lang="en-GB" altLang="en-US" smtClean="0">
                <a:latin typeface="Frutiger 45 Light" pitchFamily="34" charset="0"/>
              </a:rPr>
              <a:pPr>
                <a:spcBef>
                  <a:spcPct val="0"/>
                </a:spcBef>
              </a:pPr>
              <a:t>19</a:t>
            </a:fld>
            <a:endParaRPr lang="en-GB" altLang="en-US">
              <a:latin typeface="Frutiger 45 Light"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latin typeface="Arial" pitchFamily="34" charset="0"/>
              <a:ea typeface="ＭＳ Ｐゴシック" pitchFamily="34" charset="-128"/>
              <a:cs typeface="Arial"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0963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0963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0963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0963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E752391F-D457-4DE7-8E7D-56A048A577A8}" type="slidenum">
              <a:rPr lang="en-GB" altLang="en-US" smtClean="0">
                <a:latin typeface="Frutiger 45 Light" pitchFamily="34" charset="0"/>
              </a:rPr>
              <a:pPr>
                <a:spcBef>
                  <a:spcPct val="0"/>
                </a:spcBef>
              </a:pPr>
              <a:t>20</a:t>
            </a:fld>
            <a:endParaRPr lang="en-GB" altLang="en-US">
              <a:latin typeface="Frutiger 45 Light"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100" i="1" dirty="0">
                <a:latin typeface="Arial" charset="0"/>
                <a:ea typeface="ＭＳ Ｐゴシック" pitchFamily="34" charset="-128"/>
                <a:cs typeface="Arial" charset="0"/>
              </a:rPr>
              <a:t>NB: Highlight the significance of the guideline having been developed by the RCOT guideline development process which is NICE Accredited, e.g.</a:t>
            </a:r>
          </a:p>
          <a:p>
            <a:pPr>
              <a:defRPr/>
            </a:pPr>
            <a:endParaRPr lang="en-US" altLang="en-US" sz="1100" i="1" dirty="0">
              <a:latin typeface="Arial" charset="0"/>
              <a:ea typeface="ＭＳ Ｐゴシック" pitchFamily="34" charset="-128"/>
              <a:cs typeface="Arial" charset="0"/>
            </a:endParaRPr>
          </a:p>
          <a:p>
            <a:pPr marL="171450" indent="-171450">
              <a:buFont typeface="Arial" panose="020B0604020202020204" pitchFamily="34" charset="0"/>
              <a:buChar char="•"/>
              <a:defRPr/>
            </a:pPr>
            <a:r>
              <a:rPr lang="en-GB" sz="1100" dirty="0">
                <a:latin typeface="Arial" panose="020B0604020202020204" pitchFamily="34" charset="0"/>
                <a:cs typeface="Arial" panose="020B0604020202020204" pitchFamily="34" charset="0"/>
              </a:rPr>
              <a:t>RCOT practice guidelines developed using the NICE-accredited guideline process are clearly visible in search results on NICE Evidence.</a:t>
            </a:r>
          </a:p>
          <a:p>
            <a:pPr marL="171450" indent="-171450">
              <a:buFont typeface="Arial" panose="020B0604020202020204" pitchFamily="34" charset="0"/>
              <a:buChar char="•"/>
              <a:defRPr/>
            </a:pPr>
            <a:r>
              <a:rPr lang="en-GB" sz="1100" dirty="0">
                <a:latin typeface="Arial" panose="020B0604020202020204" pitchFamily="34" charset="0"/>
                <a:cs typeface="Arial" panose="020B0604020202020204" pitchFamily="34" charset="0"/>
              </a:rPr>
              <a:t>Guidelines developed via a NICE-accredited process are eligible for consideration as evidence in the development of NICE Quality Standards.</a:t>
            </a:r>
          </a:p>
          <a:p>
            <a:pPr marL="171450" indent="-171450">
              <a:buFont typeface="Arial" panose="020B0604020202020204" pitchFamily="34" charset="0"/>
              <a:buChar char="•"/>
              <a:defRPr/>
            </a:pPr>
            <a:r>
              <a:rPr lang="en-GB" sz="1100" dirty="0">
                <a:latin typeface="Arial" panose="020B0604020202020204" pitchFamily="34" charset="0"/>
                <a:cs typeface="Arial" panose="020B0604020202020204" pitchFamily="34" charset="0"/>
              </a:rPr>
              <a:t>Provides robust evidence-based recommendations that can demonstrate to commissioners the benefits of occupational therapy for the community on whose behalf they are commissioning services.</a:t>
            </a:r>
          </a:p>
          <a:p>
            <a:pPr>
              <a:defRPr/>
            </a:pPr>
            <a:endParaRPr lang="en-GB" altLang="en-US" sz="1100" i="1" dirty="0">
              <a:latin typeface="Arial" panose="020B0604020202020204" pitchFamily="34" charset="0"/>
              <a:ea typeface="ＭＳ Ｐゴシック" pitchFamily="34" charset="-128"/>
              <a:cs typeface="Arial" panose="020B0604020202020204"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0963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0963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0963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0963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605EBF2-5E19-4200-AEA0-3B244E28826A}" type="slidenum">
              <a:rPr lang="en-GB" altLang="en-US" smtClean="0">
                <a:latin typeface="Frutiger 45 Light" pitchFamily="34" charset="0"/>
              </a:rPr>
              <a:pPr>
                <a:spcBef>
                  <a:spcPct val="0"/>
                </a:spcBef>
              </a:pPr>
              <a:t>21</a:t>
            </a:fld>
            <a:endParaRPr lang="en-GB" altLang="en-US">
              <a:latin typeface="Frutiger 45 Light"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latin typeface="Arial" pitchFamily="34" charset="0"/>
              <a:ea typeface="ＭＳ Ｐゴシック" pitchFamily="34" charset="-128"/>
              <a:cs typeface="Arial"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0963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0963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0963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0963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34F30FB7-BD88-4EEF-9904-BA63F84A643C}" type="slidenum">
              <a:rPr lang="en-GB" altLang="en-US" smtClean="0">
                <a:latin typeface="Frutiger 45 Light" pitchFamily="34" charset="0"/>
              </a:rPr>
              <a:pPr>
                <a:spcBef>
                  <a:spcPct val="0"/>
                </a:spcBef>
              </a:pPr>
              <a:t>22</a:t>
            </a:fld>
            <a:endParaRPr lang="en-GB" altLang="en-US">
              <a:latin typeface="Frutiger 45 Light"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GB" altLang="en-US" sz="1200" dirty="0">
                <a:latin typeface="Arial" pitchFamily="34" charset="0"/>
                <a:ea typeface="ＭＳ Ｐゴシック" pitchFamily="34" charset="-128"/>
                <a:cs typeface="Arial" pitchFamily="34" charset="0"/>
              </a:rPr>
              <a:t>Conclude the session by summarising some of the key areas of discussion and messages from the guideline recommendations.  </a:t>
            </a:r>
          </a:p>
          <a:p>
            <a:pPr>
              <a:spcBef>
                <a:spcPts val="0"/>
              </a:spcBef>
            </a:pPr>
            <a:r>
              <a:rPr lang="en-GB" altLang="en-US" sz="1200" dirty="0">
                <a:latin typeface="Arial" pitchFamily="34" charset="0"/>
                <a:ea typeface="ＭＳ Ｐゴシック" pitchFamily="34" charset="-128"/>
                <a:cs typeface="Arial" pitchFamily="34" charset="0"/>
              </a:rPr>
              <a:t> </a:t>
            </a:r>
          </a:p>
          <a:p>
            <a:pPr>
              <a:spcBef>
                <a:spcPts val="0"/>
              </a:spcBef>
            </a:pPr>
            <a:r>
              <a:rPr lang="en-GB" altLang="en-US" sz="1200" dirty="0">
                <a:latin typeface="Arial" pitchFamily="34" charset="0"/>
                <a:ea typeface="ＭＳ Ｐゴシック" pitchFamily="34" charset="-128"/>
                <a:cs typeface="Arial" pitchFamily="34" charset="0"/>
              </a:rPr>
              <a:t>Ask each participant to share a thought about the recommendations and to identify something they are going to do following the session.  </a:t>
            </a:r>
          </a:p>
          <a:p>
            <a:pPr>
              <a:spcBef>
                <a:spcPts val="0"/>
              </a:spcBef>
            </a:pPr>
            <a:r>
              <a:rPr lang="en-GB" altLang="en-US" sz="1200" dirty="0">
                <a:latin typeface="Arial" pitchFamily="34" charset="0"/>
                <a:ea typeface="ＭＳ Ｐゴシック" pitchFamily="34" charset="-128"/>
                <a:cs typeface="Arial" pitchFamily="34" charset="0"/>
              </a:rPr>
              <a:t> </a:t>
            </a:r>
          </a:p>
          <a:p>
            <a:pPr>
              <a:spcBef>
                <a:spcPts val="0"/>
              </a:spcBef>
            </a:pPr>
            <a:r>
              <a:rPr lang="en-GB" altLang="en-US" sz="1200" dirty="0">
                <a:latin typeface="Arial" pitchFamily="34" charset="0"/>
                <a:ea typeface="ＭＳ Ｐゴシック" pitchFamily="34" charset="-128"/>
                <a:cs typeface="Arial" pitchFamily="34" charset="0"/>
              </a:rPr>
              <a:t>If applicable, you may also want to identify how, as a service, you are going to complete and monitor the Audit Form. </a:t>
            </a:r>
          </a:p>
          <a:p>
            <a:pPr>
              <a:spcBef>
                <a:spcPts val="0"/>
              </a:spcBef>
            </a:pPr>
            <a:endParaRPr lang="en-GB" altLang="en-US" sz="600" dirty="0">
              <a:latin typeface="Arial" pitchFamily="34" charset="0"/>
              <a:ea typeface="ＭＳ Ｐゴシック" pitchFamily="34" charset="-128"/>
              <a:cs typeface="Arial" pitchFamily="34" charset="0"/>
            </a:endParaRPr>
          </a:p>
          <a:p>
            <a:pPr>
              <a:spcBef>
                <a:spcPts val="0"/>
              </a:spcBef>
            </a:pPr>
            <a:r>
              <a:rPr lang="en-GB" altLang="en-US" sz="1200" dirty="0">
                <a:latin typeface="Arial" pitchFamily="34" charset="0"/>
                <a:ea typeface="ＭＳ Ｐゴシック" pitchFamily="34" charset="-128"/>
                <a:cs typeface="Arial" pitchFamily="34" charset="0"/>
              </a:rPr>
              <a:t>Finish by reiterating the importance of a practice guideline in informing work with people who have fallen / are at risk of falling, focusing on empowering the person to fully engage and take responsibility for achieving individual goals. </a:t>
            </a:r>
          </a:p>
          <a:p>
            <a:pPr>
              <a:spcBef>
                <a:spcPts val="0"/>
              </a:spcBef>
            </a:pPr>
            <a:r>
              <a:rPr lang="en-GB" altLang="en-US" dirty="0">
                <a:latin typeface="Times New Roman" pitchFamily="18" charset="0"/>
                <a:ea typeface="ＭＳ Ｐゴシック" pitchFamily="34" charset="-128"/>
              </a:rPr>
              <a:t> </a:t>
            </a:r>
          </a:p>
          <a:p>
            <a:pPr>
              <a:spcBef>
                <a:spcPts val="0"/>
              </a:spcBef>
            </a:pPr>
            <a:endParaRPr lang="en-GB" altLang="en-US" dirty="0">
              <a:latin typeface="Times New Roman" pitchFamily="18" charset="0"/>
              <a:ea typeface="ＭＳ Ｐゴシック" pitchFamily="34" charset="-128"/>
            </a:endParaRPr>
          </a:p>
          <a:p>
            <a:pPr>
              <a:spcBef>
                <a:spcPts val="0"/>
              </a:spcBef>
            </a:pPr>
            <a:endParaRPr lang="en-GB" altLang="en-US" dirty="0">
              <a:latin typeface="Times New Roman" pitchFamily="18" charset="0"/>
              <a:ea typeface="ＭＳ Ｐゴシック"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0963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0963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0963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0963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79A61CCE-4128-475C-95D0-B1927D2DCDA3}" type="slidenum">
              <a:rPr lang="en-GB" altLang="en-US" smtClean="0">
                <a:latin typeface="Frutiger 45 Light" pitchFamily="34" charset="0"/>
              </a:rPr>
              <a:pPr>
                <a:spcBef>
                  <a:spcPct val="0"/>
                </a:spcBef>
              </a:pPr>
              <a:t>23</a:t>
            </a:fld>
            <a:endParaRPr lang="en-GB" altLang="en-US">
              <a:latin typeface="Frutiger 45 Light"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xfrm>
            <a:off x="487363" y="4686302"/>
            <a:ext cx="5905500" cy="4438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200"/>
              </a:spcBef>
              <a:spcAft>
                <a:spcPts val="200"/>
              </a:spcAft>
            </a:pPr>
            <a:r>
              <a:rPr lang="en-GB" altLang="en-US" sz="1100" dirty="0">
                <a:latin typeface="Arial" pitchFamily="34" charset="0"/>
                <a:ea typeface="ＭＳ Ｐゴシック" pitchFamily="34" charset="-128"/>
                <a:cs typeface="Arial" pitchFamily="34" charset="0"/>
              </a:rPr>
              <a:t>Overview</a:t>
            </a:r>
          </a:p>
          <a:p>
            <a:r>
              <a:rPr lang="en-GB" altLang="en-US" sz="1100" dirty="0">
                <a:latin typeface="Arial" charset="0"/>
                <a:ea typeface="ＭＳ Ｐゴシック" pitchFamily="34" charset="-128"/>
                <a:cs typeface="Arial" charset="0"/>
              </a:rPr>
              <a:t>Slide 3	Practice question</a:t>
            </a:r>
          </a:p>
          <a:p>
            <a:r>
              <a:rPr lang="en-GB" altLang="en-US" sz="1100" dirty="0">
                <a:latin typeface="Arial" charset="0"/>
                <a:ea typeface="ＭＳ Ｐゴシック" pitchFamily="34" charset="-128"/>
                <a:cs typeface="Arial" charset="0"/>
              </a:rPr>
              <a:t>Slide 4	Guideline objective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100" dirty="0">
                <a:latin typeface="Arial" charset="0"/>
                <a:ea typeface="ＭＳ Ｐゴシック" pitchFamily="34" charset="-128"/>
                <a:cs typeface="Arial" charset="0"/>
              </a:rPr>
              <a:t>Slide 5	Recommendation areas: </a:t>
            </a:r>
            <a:r>
              <a:rPr lang="en-GB" altLang="en-US" sz="1100" i="1" dirty="0">
                <a:latin typeface="Arial" charset="0"/>
                <a:ea typeface="ＭＳ Ｐゴシック" pitchFamily="34" charset="-128"/>
                <a:cs typeface="Arial" charset="0"/>
              </a:rPr>
              <a:t>(Activity 1 and 2)</a:t>
            </a:r>
            <a:endParaRPr lang="en-GB" altLang="en-US" sz="1100" dirty="0">
              <a:latin typeface="Arial" charset="0"/>
              <a:ea typeface="ＭＳ Ｐゴシック" pitchFamily="34" charset="-128"/>
              <a:cs typeface="Arial" charset="0"/>
            </a:endParaRPr>
          </a:p>
          <a:p>
            <a:pPr marL="1085850" lvl="2" indent="-171450">
              <a:buFontTx/>
              <a:buChar char="•"/>
            </a:pPr>
            <a:r>
              <a:rPr lang="en-GB" altLang="en-US" sz="1100" dirty="0">
                <a:latin typeface="Arial" charset="0"/>
                <a:ea typeface="ＭＳ Ｐゴシック" pitchFamily="34" charset="-128"/>
                <a:cs typeface="Arial" charset="0"/>
              </a:rPr>
              <a:t>Keeping safe at home: reducing risk of falls</a:t>
            </a:r>
          </a:p>
          <a:p>
            <a:pPr marL="1085850" lvl="2" indent="-171450">
              <a:buFontTx/>
              <a:buChar char="•"/>
            </a:pPr>
            <a:r>
              <a:rPr lang="en-GB" altLang="en-US" sz="1100" dirty="0">
                <a:latin typeface="Arial" charset="0"/>
                <a:ea typeface="ＭＳ Ｐゴシック" pitchFamily="34" charset="-128"/>
                <a:cs typeface="Arial" charset="0"/>
              </a:rPr>
              <a:t>Keeping active: reducing fear of falling Falls management: making it meaningful</a:t>
            </a:r>
          </a:p>
          <a:p>
            <a:r>
              <a:rPr lang="en-GB" altLang="en-US" sz="1100" dirty="0">
                <a:latin typeface="Arial" charset="0"/>
                <a:ea typeface="ＭＳ Ｐゴシック" pitchFamily="34" charset="-128"/>
                <a:cs typeface="Arial" charset="0"/>
              </a:rPr>
              <a:t>Slide 6	Recommendation grading</a:t>
            </a:r>
          </a:p>
          <a:p>
            <a:r>
              <a:rPr lang="en-GB" altLang="en-US" sz="1100" dirty="0">
                <a:latin typeface="Arial" charset="0"/>
                <a:ea typeface="ＭＳ Ｐゴシック" pitchFamily="34" charset="-128"/>
                <a:cs typeface="Arial" charset="0"/>
              </a:rPr>
              <a:t>Slides 7-20 	Evidence overview and list of the recommendations</a:t>
            </a:r>
          </a:p>
          <a:p>
            <a:r>
              <a:rPr lang="en-GB" altLang="en-US" sz="1100" dirty="0">
                <a:latin typeface="Arial" charset="0"/>
                <a:ea typeface="ＭＳ Ｐゴシック" pitchFamily="34" charset="-128"/>
                <a:cs typeface="Arial" charset="0"/>
              </a:rPr>
              <a:t>Slides 19-23	Impact of the guideline </a:t>
            </a:r>
            <a:r>
              <a:rPr lang="en-GB" altLang="en-US" sz="1100" i="1" dirty="0">
                <a:latin typeface="Arial" charset="0"/>
                <a:ea typeface="ＭＳ Ｐゴシック" pitchFamily="34" charset="-128"/>
                <a:cs typeface="Arial" charset="0"/>
              </a:rPr>
              <a:t>(Activity 3)</a:t>
            </a:r>
            <a:endParaRPr lang="en-GB" altLang="en-US" sz="1100" dirty="0">
              <a:latin typeface="Arial" charset="0"/>
              <a:ea typeface="ＭＳ Ｐゴシック" pitchFamily="34" charset="-128"/>
              <a:cs typeface="Arial" charset="0"/>
            </a:endParaRPr>
          </a:p>
          <a:p>
            <a:r>
              <a:rPr lang="en-GB" altLang="en-US" sz="1100" dirty="0">
                <a:latin typeface="Arial" charset="0"/>
                <a:ea typeface="ＭＳ Ｐゴシック" pitchFamily="34" charset="-128"/>
                <a:cs typeface="Arial" charset="0"/>
              </a:rPr>
              <a:t>Slides 24-26	Practice guideline resources, including slide to personalise if want to use a local case study</a:t>
            </a:r>
          </a:p>
          <a:p>
            <a:endParaRPr lang="en-GB" altLang="en-US" sz="1100" dirty="0">
              <a:latin typeface="Arial" charset="0"/>
              <a:ea typeface="ＭＳ Ｐゴシック" pitchFamily="34" charset="-128"/>
              <a:cs typeface="Arial" charset="0"/>
            </a:endParaRPr>
          </a:p>
          <a:p>
            <a:r>
              <a:rPr lang="en-GB" altLang="en-US" sz="1100" dirty="0">
                <a:latin typeface="Arial" charset="0"/>
                <a:ea typeface="ＭＳ Ｐゴシック" pitchFamily="34" charset="-128"/>
                <a:cs typeface="Arial" charset="0"/>
              </a:rPr>
              <a:t>Information used in the session is taken from the full practice guideline document and the other implementation tools, particularly the audit tool. </a:t>
            </a:r>
          </a:p>
          <a:p>
            <a:endParaRPr lang="en-GB" altLang="en-US" sz="1100" dirty="0">
              <a:latin typeface="Arial" charset="0"/>
              <a:ea typeface="ＭＳ Ｐゴシック" pitchFamily="34" charset="-128"/>
              <a:cs typeface="Arial" charset="0"/>
            </a:endParaRPr>
          </a:p>
          <a:p>
            <a:r>
              <a:rPr lang="en-GB" altLang="en-US" sz="1100" i="1" dirty="0">
                <a:latin typeface="Arial" charset="0"/>
                <a:ea typeface="ＭＳ Ｐゴシック" pitchFamily="34" charset="-128"/>
                <a:cs typeface="Arial" charset="0"/>
              </a:rPr>
              <a:t>Activities 1 and 2 can potentially be applied to any of the three recommendation areas.</a:t>
            </a:r>
            <a:r>
              <a:rPr lang="en-GB" altLang="en-US" sz="1100" dirty="0">
                <a:latin typeface="Arial" charset="0"/>
                <a:ea typeface="ＭＳ Ｐゴシック" pitchFamily="34" charset="-128"/>
                <a:cs typeface="Arial" charset="0"/>
              </a:rPr>
              <a:t> </a:t>
            </a:r>
            <a:r>
              <a:rPr lang="en-GB" altLang="en-US" sz="1100" i="1" dirty="0">
                <a:latin typeface="Arial" charset="0"/>
                <a:ea typeface="ＭＳ Ｐゴシック" pitchFamily="34" charset="-128"/>
                <a:cs typeface="Arial" charset="0"/>
              </a:rPr>
              <a:t>Choose the one that you think would yield as much discussion as possible by the group in order that they may take plenty of ideas away to think about.</a:t>
            </a:r>
            <a:endParaRPr lang="en-GB" altLang="en-US" sz="1100" dirty="0">
              <a:latin typeface="Arial" charset="0"/>
              <a:ea typeface="ＭＳ Ｐゴシック" pitchFamily="34" charset="-128"/>
              <a:cs typeface="Arial" charset="0"/>
            </a:endParaRPr>
          </a:p>
          <a:p>
            <a:endParaRPr lang="en-GB" altLang="en-US" sz="1100" dirty="0">
              <a:latin typeface="Arial" charset="0"/>
              <a:ea typeface="ＭＳ Ｐゴシック" pitchFamily="34" charset="-128"/>
              <a:cs typeface="Arial"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0963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0963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0963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0963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54F2EB0E-9D13-4C9A-BE09-282BBB7A4314}" type="slidenum">
              <a:rPr lang="en-GB" altLang="en-US" smtClean="0">
                <a:latin typeface="Frutiger 45 Light" pitchFamily="34" charset="0"/>
              </a:rPr>
              <a:pPr>
                <a:spcBef>
                  <a:spcPct val="0"/>
                </a:spcBef>
              </a:pPr>
              <a:t>2</a:t>
            </a:fld>
            <a:endParaRPr lang="en-GB" altLang="en-US" dirty="0">
              <a:latin typeface="Frutiger 45 Light"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xfrm>
            <a:off x="919164" y="4716466"/>
            <a:ext cx="4938712" cy="4438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Times New Roman" pitchFamily="18" charset="0"/>
              <a:ea typeface="ＭＳ Ｐゴシック" pitchFamily="34"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0963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0963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0963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0963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CF43C7B8-B123-4E40-940F-C518046800B2}" type="slidenum">
              <a:rPr lang="en-GB" altLang="en-US" smtClean="0">
                <a:latin typeface="Frutiger 45 Light" pitchFamily="34" charset="0"/>
              </a:rPr>
              <a:pPr>
                <a:spcBef>
                  <a:spcPct val="0"/>
                </a:spcBef>
              </a:pPr>
              <a:t>25</a:t>
            </a:fld>
            <a:endParaRPr lang="en-GB" altLang="en-US">
              <a:latin typeface="Frutiger 45 Light"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altLang="en-US" sz="1100" dirty="0">
                <a:latin typeface="Arial" panose="020B0604020202020204" pitchFamily="34" charset="0"/>
                <a:ea typeface="ＭＳ Ｐゴシック" pitchFamily="34" charset="-128"/>
                <a:cs typeface="Arial" panose="020B0604020202020204" pitchFamily="34" charset="0"/>
              </a:rPr>
              <a:t>FOR REFERENCE ONLY OR USE IN SESSION IF REQUIRED</a:t>
            </a:r>
          </a:p>
          <a:p>
            <a:pPr marL="0" marR="0" indent="0" algn="l" defTabSz="914400" rtl="0" eaLnBrk="0" fontAlgn="base" latinLnBrk="0" hangingPunct="0">
              <a:lnSpc>
                <a:spcPct val="100000"/>
              </a:lnSpc>
              <a:spcBef>
                <a:spcPts val="0"/>
              </a:spcBef>
              <a:spcAft>
                <a:spcPct val="0"/>
              </a:spcAft>
              <a:buClrTx/>
              <a:buSzTx/>
              <a:buFontTx/>
              <a:buNone/>
              <a:tabLst/>
              <a:defRPr/>
            </a:pPr>
            <a:endParaRPr lang="en-US" altLang="en-US" sz="1100" dirty="0">
              <a:latin typeface="Arial" panose="020B0604020202020204" pitchFamily="34" charset="0"/>
              <a:ea typeface="ＭＳ Ｐゴシック" pitchFamily="34" charset="-128"/>
              <a:cs typeface="Arial" panose="020B0604020202020204"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altLang="en-US" sz="1100" dirty="0">
                <a:latin typeface="Arial" panose="020B0604020202020204" pitchFamily="34" charset="0"/>
                <a:ea typeface="ＭＳ Ｐゴシック" pitchFamily="34" charset="-128"/>
                <a:cs typeface="Arial" panose="020B0604020202020204" pitchFamily="34" charset="0"/>
              </a:rPr>
              <a:t>A topic selected for guideline development needs to have a sufficient evidence-base, and a proposal must be approved by the Royal College of Occupational Therapists’ Practice Publications Group. The RCOT guideline development process is rigorous and is </a:t>
            </a:r>
            <a:r>
              <a:rPr lang="en-US" altLang="en-US" sz="1100" b="1" dirty="0">
                <a:latin typeface="Arial" panose="020B0604020202020204" pitchFamily="34" charset="0"/>
                <a:ea typeface="ＭＳ Ｐゴシック" pitchFamily="34" charset="-128"/>
                <a:cs typeface="Arial" panose="020B0604020202020204" pitchFamily="34" charset="0"/>
              </a:rPr>
              <a:t>Accredited by the National Institute for Health and Care Excellence (NICE)</a:t>
            </a:r>
            <a:r>
              <a:rPr lang="en-US" altLang="en-US" sz="1100" dirty="0">
                <a:latin typeface="Arial" panose="020B0604020202020204" pitchFamily="34" charset="0"/>
                <a:ea typeface="ＭＳ Ｐゴシック" pitchFamily="34" charset="-128"/>
                <a:cs typeface="Arial" panose="020B0604020202020204" pitchFamily="34" charset="0"/>
              </a:rPr>
              <a:t>. </a:t>
            </a:r>
            <a:endParaRPr lang="en-US" altLang="en-US" sz="900" dirty="0">
              <a:latin typeface="Arial" panose="020B0604020202020204" pitchFamily="34" charset="0"/>
              <a:ea typeface="ＭＳ Ｐゴシック" pitchFamily="34" charset="-128"/>
              <a:cs typeface="Arial" panose="020B0604020202020204"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altLang="en-US" sz="600" dirty="0">
              <a:latin typeface="Arial" panose="020B0604020202020204" pitchFamily="34" charset="0"/>
              <a:ea typeface="ＭＳ Ｐゴシック" pitchFamily="34" charset="-128"/>
              <a:cs typeface="Arial" panose="020B0604020202020204"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GB" altLang="en-US" sz="1100" dirty="0">
                <a:latin typeface="Arial" panose="020B0604020202020204" pitchFamily="34" charset="0"/>
                <a:ea typeface="ＭＳ Ｐゴシック" pitchFamily="34" charset="-128"/>
                <a:cs typeface="Arial" panose="020B0604020202020204" pitchFamily="34" charset="0"/>
              </a:rPr>
              <a:t>Stakeholder, people who access services and carer engagement and involvement is fundamental to the development of a guideline. This slide demonstrates</a:t>
            </a:r>
            <a:r>
              <a:rPr lang="en-GB" altLang="en-US" sz="1100" baseline="0" dirty="0">
                <a:latin typeface="Arial" panose="020B0604020202020204" pitchFamily="34" charset="0"/>
                <a:ea typeface="ＭＳ Ｐゴシック" pitchFamily="34" charset="-128"/>
                <a:cs typeface="Arial" panose="020B0604020202020204" pitchFamily="34" charset="0"/>
              </a:rPr>
              <a:t> the process used in the review of the guideline</a:t>
            </a:r>
            <a:endParaRPr lang="en-GB" altLang="en-US" sz="900" dirty="0">
              <a:latin typeface="Arial" panose="020B0604020202020204" pitchFamily="34" charset="0"/>
              <a:ea typeface="ＭＳ Ｐゴシック" pitchFamily="34" charset="-128"/>
              <a:cs typeface="Arial" panose="020B0604020202020204"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GB" altLang="en-US" sz="600" dirty="0">
              <a:latin typeface="Arial" panose="020B0604020202020204" pitchFamily="34" charset="0"/>
              <a:ea typeface="ＭＳ Ｐゴシック" pitchFamily="34" charset="-128"/>
              <a:cs typeface="Arial" panose="020B0604020202020204" pitchFamily="34" charset="0"/>
            </a:endParaRPr>
          </a:p>
          <a:p>
            <a:pPr>
              <a:lnSpc>
                <a:spcPct val="100000"/>
              </a:lnSpc>
              <a:spcBef>
                <a:spcPts val="0"/>
              </a:spcBef>
              <a:defRPr/>
            </a:pPr>
            <a:r>
              <a:rPr lang="en-GB" altLang="en-US" sz="1100" b="1" dirty="0">
                <a:latin typeface="Arial" panose="020B0604020202020204" pitchFamily="34" charset="0"/>
                <a:ea typeface="ＭＳ Ｐゴシック" pitchFamily="34" charset="-128"/>
                <a:cs typeface="Arial" panose="020B0604020202020204" pitchFamily="34" charset="0"/>
              </a:rPr>
              <a:t>1.  Establish the Guideline Development Group</a:t>
            </a:r>
          </a:p>
          <a:p>
            <a:pPr>
              <a:lnSpc>
                <a:spcPct val="100000"/>
              </a:lnSpc>
              <a:spcBef>
                <a:spcPts val="0"/>
              </a:spcBef>
              <a:defRPr/>
            </a:pPr>
            <a:r>
              <a:rPr lang="en-GB" altLang="en-US" sz="1100" b="1" dirty="0">
                <a:latin typeface="Arial" panose="020B0604020202020204" pitchFamily="34" charset="0"/>
                <a:ea typeface="ＭＳ Ｐゴシック" pitchFamily="34" charset="-128"/>
                <a:cs typeface="Arial" panose="020B0604020202020204" pitchFamily="34" charset="0"/>
              </a:rPr>
              <a:t>2.  Define the scope and practice question(s)</a:t>
            </a:r>
          </a:p>
          <a:p>
            <a:pPr>
              <a:lnSpc>
                <a:spcPct val="100000"/>
              </a:lnSpc>
              <a:spcBef>
                <a:spcPts val="0"/>
              </a:spcBef>
              <a:defRPr/>
            </a:pPr>
            <a:r>
              <a:rPr lang="en-GB" altLang="en-US" sz="1100" b="1" dirty="0">
                <a:latin typeface="Arial" panose="020B0604020202020204" pitchFamily="34" charset="0"/>
                <a:ea typeface="ＭＳ Ｐゴシック" pitchFamily="34" charset="-128"/>
                <a:cs typeface="Arial" panose="020B0604020202020204" pitchFamily="34" charset="0"/>
              </a:rPr>
              <a:t>3.  Literature search</a:t>
            </a:r>
          </a:p>
          <a:p>
            <a:pPr>
              <a:lnSpc>
                <a:spcPct val="100000"/>
              </a:lnSpc>
              <a:spcBef>
                <a:spcPts val="0"/>
              </a:spcBef>
              <a:defRPr/>
            </a:pPr>
            <a:r>
              <a:rPr lang="en-GB" altLang="en-US" sz="1100" b="1" dirty="0">
                <a:latin typeface="Arial" panose="020B0604020202020204" pitchFamily="34" charset="0"/>
                <a:ea typeface="ＭＳ Ｐゴシック" pitchFamily="34" charset="-128"/>
                <a:cs typeface="Arial" panose="020B0604020202020204" pitchFamily="34" charset="0"/>
              </a:rPr>
              <a:t>4.  Screen findings</a:t>
            </a:r>
          </a:p>
          <a:p>
            <a:pPr>
              <a:lnSpc>
                <a:spcPct val="100000"/>
              </a:lnSpc>
              <a:spcBef>
                <a:spcPts val="0"/>
              </a:spcBef>
              <a:defRPr/>
            </a:pPr>
            <a:r>
              <a:rPr lang="en-GB" altLang="en-US" sz="1100" b="1" dirty="0">
                <a:latin typeface="Arial" panose="020B0604020202020204" pitchFamily="34" charset="0"/>
                <a:ea typeface="ＭＳ Ｐゴシック" pitchFamily="34" charset="-128"/>
                <a:cs typeface="Arial" panose="020B0604020202020204" pitchFamily="34" charset="0"/>
              </a:rPr>
              <a:t>5.  Appraisal and grading of the evidence</a:t>
            </a:r>
          </a:p>
          <a:p>
            <a:pPr>
              <a:lnSpc>
                <a:spcPct val="100000"/>
              </a:lnSpc>
              <a:spcBef>
                <a:spcPts val="0"/>
              </a:spcBef>
              <a:defRPr/>
            </a:pPr>
            <a:r>
              <a:rPr lang="en-GB" altLang="en-US" sz="1100" b="1" dirty="0">
                <a:latin typeface="Arial" panose="020B0604020202020204" pitchFamily="34" charset="0"/>
                <a:ea typeface="ＭＳ Ｐゴシック" pitchFamily="34" charset="-128"/>
                <a:cs typeface="Arial" panose="020B0604020202020204" pitchFamily="34" charset="0"/>
              </a:rPr>
              <a:t>6.  Formulate the recommendations </a:t>
            </a:r>
            <a:r>
              <a:rPr lang="en-GB" altLang="en-US" sz="1100" b="1" baseline="0" dirty="0">
                <a:latin typeface="Arial" panose="020B0604020202020204" pitchFamily="34" charset="0"/>
                <a:ea typeface="ＭＳ Ｐゴシック" pitchFamily="34" charset="-128"/>
                <a:cs typeface="Arial" panose="020B0604020202020204" pitchFamily="34" charset="0"/>
              </a:rPr>
              <a:t> </a:t>
            </a:r>
            <a:r>
              <a:rPr lang="en-GB" altLang="en-US" sz="1100" b="0" baseline="0" dirty="0">
                <a:latin typeface="Arial" panose="020B0604020202020204" pitchFamily="34" charset="0"/>
                <a:ea typeface="ＭＳ Ｐゴシック" pitchFamily="34" charset="-128"/>
                <a:cs typeface="Arial" panose="020B0604020202020204" pitchFamily="34" charset="0"/>
              </a:rPr>
              <a:t>and w</a:t>
            </a:r>
            <a:r>
              <a:rPr lang="en-GB" altLang="en-US" sz="1100" dirty="0">
                <a:latin typeface="Arial" panose="020B0604020202020204" pitchFamily="34" charset="0"/>
                <a:ea typeface="ＭＳ Ｐゴシック" pitchFamily="34" charset="-128"/>
                <a:cs typeface="Arial" panose="020B0604020202020204" pitchFamily="34" charset="0"/>
              </a:rPr>
              <a:t>rite the guideline</a:t>
            </a:r>
          </a:p>
          <a:p>
            <a:pPr>
              <a:lnSpc>
                <a:spcPct val="100000"/>
              </a:lnSpc>
              <a:spcBef>
                <a:spcPts val="0"/>
              </a:spcBef>
              <a:defRPr/>
            </a:pPr>
            <a:r>
              <a:rPr lang="en-GB" altLang="en-US" sz="1100" b="1" dirty="0">
                <a:latin typeface="Arial" panose="020B0604020202020204" pitchFamily="34" charset="0"/>
                <a:ea typeface="ＭＳ Ｐゴシック" pitchFamily="34" charset="-128"/>
                <a:cs typeface="Arial" panose="020B0604020202020204" pitchFamily="34" charset="0"/>
              </a:rPr>
              <a:t>7.  Peer review and consultation </a:t>
            </a:r>
            <a:r>
              <a:rPr lang="en-GB" altLang="en-US" sz="1100" dirty="0">
                <a:latin typeface="Arial" panose="020B0604020202020204" pitchFamily="34" charset="0"/>
                <a:ea typeface="ＭＳ Ｐゴシック" pitchFamily="34" charset="-128"/>
                <a:cs typeface="Arial" panose="020B0604020202020204" pitchFamily="34" charset="0"/>
              </a:rPr>
              <a:t>involving stakeholders (includes occupational therapists as end users) and people who access services</a:t>
            </a:r>
          </a:p>
          <a:p>
            <a:pPr>
              <a:lnSpc>
                <a:spcPct val="100000"/>
              </a:lnSpc>
              <a:spcBef>
                <a:spcPts val="0"/>
              </a:spcBef>
              <a:defRPr/>
            </a:pPr>
            <a:r>
              <a:rPr lang="en-GB" altLang="en-US" sz="1100" b="1" dirty="0">
                <a:latin typeface="Arial" panose="020B0604020202020204" pitchFamily="34" charset="0"/>
                <a:ea typeface="ＭＳ Ｐゴシック" pitchFamily="34" charset="-128"/>
                <a:cs typeface="Arial" panose="020B0604020202020204" pitchFamily="34" charset="0"/>
              </a:rPr>
              <a:t>8.  Ratification by the RCOT Practice Publications Group</a:t>
            </a:r>
          </a:p>
          <a:p>
            <a:pPr marL="0" indent="0">
              <a:lnSpc>
                <a:spcPct val="100000"/>
              </a:lnSpc>
              <a:spcBef>
                <a:spcPts val="0"/>
              </a:spcBef>
              <a:buFont typeface="Arial" panose="020B0604020202020204" pitchFamily="34" charset="0"/>
              <a:buNone/>
              <a:defRPr/>
            </a:pPr>
            <a:r>
              <a:rPr lang="en-GB" altLang="en-US" sz="1100" b="1" dirty="0">
                <a:latin typeface="Arial" panose="020B0604020202020204" pitchFamily="34" charset="0"/>
                <a:ea typeface="ＭＳ Ｐゴシック" pitchFamily="34" charset="-128"/>
                <a:cs typeface="Arial" panose="020B0604020202020204" pitchFamily="34" charset="0"/>
              </a:rPr>
              <a:t>9.  Publication</a:t>
            </a:r>
            <a:r>
              <a:rPr lang="en-GB" altLang="en-US" sz="1100" dirty="0">
                <a:latin typeface="Arial" panose="020B0604020202020204" pitchFamily="34" charset="0"/>
                <a:ea typeface="ＭＳ Ｐゴシック" pitchFamily="34" charset="-128"/>
                <a:cs typeface="Arial" panose="020B0604020202020204" pitchFamily="34" charset="0"/>
              </a:rPr>
              <a:t> and implementation</a:t>
            </a:r>
          </a:p>
          <a:p>
            <a:pPr marL="0" indent="0">
              <a:lnSpc>
                <a:spcPct val="100000"/>
              </a:lnSpc>
              <a:spcBef>
                <a:spcPts val="0"/>
              </a:spcBef>
              <a:buFont typeface="Arial" panose="020B0604020202020204" pitchFamily="34" charset="0"/>
              <a:buNone/>
              <a:defRPr/>
            </a:pPr>
            <a:r>
              <a:rPr lang="en-GB" altLang="en-US" sz="1100" b="1" dirty="0">
                <a:latin typeface="Arial" panose="020B0604020202020204" pitchFamily="34" charset="0"/>
                <a:ea typeface="ＭＳ Ｐゴシック" pitchFamily="34" charset="-128"/>
                <a:cs typeface="Arial" panose="020B0604020202020204" pitchFamily="34" charset="0"/>
              </a:rPr>
              <a:t>10. Review </a:t>
            </a:r>
            <a:r>
              <a:rPr lang="en-GB" altLang="en-US" sz="1100" dirty="0">
                <a:latin typeface="Arial" panose="020B0604020202020204" pitchFamily="34" charset="0"/>
                <a:ea typeface="ＭＳ Ｐゴシック" pitchFamily="34" charset="-128"/>
                <a:cs typeface="Arial" panose="020B0604020202020204" pitchFamily="34" charset="0"/>
              </a:rPr>
              <a:t>– within 5 years (replicates steps 3-8).</a:t>
            </a:r>
          </a:p>
          <a:p>
            <a:pPr marL="0" indent="0">
              <a:lnSpc>
                <a:spcPct val="100000"/>
              </a:lnSpc>
              <a:spcBef>
                <a:spcPts val="0"/>
              </a:spcBef>
              <a:buFont typeface="Arial" panose="020B0604020202020204" pitchFamily="34" charset="0"/>
              <a:buNone/>
              <a:defRPr/>
            </a:pPr>
            <a:r>
              <a:rPr lang="en-GB" altLang="en-US" sz="1100" b="1" dirty="0">
                <a:latin typeface="Arial" panose="020B0604020202020204" pitchFamily="34" charset="0"/>
                <a:ea typeface="ＭＳ Ｐゴシック" pitchFamily="34" charset="-128"/>
                <a:cs typeface="Arial" panose="020B0604020202020204" pitchFamily="34" charset="0"/>
              </a:rPr>
              <a:t>11.</a:t>
            </a:r>
            <a:r>
              <a:rPr lang="en-GB" altLang="en-US" sz="1100" dirty="0">
                <a:latin typeface="Arial" panose="020B0604020202020204" pitchFamily="34" charset="0"/>
                <a:ea typeface="ＭＳ Ｐゴシック" pitchFamily="34" charset="-128"/>
                <a:cs typeface="Arial" panose="020B0604020202020204" pitchFamily="34" charset="0"/>
              </a:rPr>
              <a:t> </a:t>
            </a:r>
            <a:r>
              <a:rPr lang="en-GB" altLang="en-US" sz="1100" b="1" dirty="0">
                <a:latin typeface="Arial" panose="020B0604020202020204" pitchFamily="34" charset="0"/>
                <a:ea typeface="ＭＳ Ｐゴシック" pitchFamily="34" charset="-128"/>
                <a:cs typeface="Arial" panose="020B0604020202020204" pitchFamily="34" charset="0"/>
              </a:rPr>
              <a:t>Publication</a:t>
            </a:r>
            <a:r>
              <a:rPr lang="en-GB" altLang="en-US" sz="1100" dirty="0">
                <a:latin typeface="Arial" panose="020B0604020202020204" pitchFamily="34" charset="0"/>
                <a:ea typeface="ＭＳ Ｐゴシック" pitchFamily="34" charset="-128"/>
                <a:cs typeface="Arial" panose="020B0604020202020204" pitchFamily="34" charset="0"/>
              </a:rPr>
              <a:t> of second edition 2020.</a:t>
            </a:r>
          </a:p>
          <a:p>
            <a:pPr>
              <a:lnSpc>
                <a:spcPct val="100000"/>
              </a:lnSpc>
              <a:spcBef>
                <a:spcPts val="0"/>
              </a:spcBef>
              <a:defRPr/>
            </a:pPr>
            <a:endParaRPr lang="en-US" altLang="en-US" sz="1100" dirty="0">
              <a:latin typeface="Times New Roman" pitchFamily="18" charset="0"/>
              <a:ea typeface="ＭＳ Ｐゴシック" pitchFamily="34"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Times New Roman" pitchFamily="18" charset="0"/>
                <a:ea typeface="ＭＳ Ｐゴシック" pitchFamily="34" charset="-128"/>
              </a:defRPr>
            </a:lvl1pPr>
            <a:lvl2pPr marL="739775" indent="-284163" defTabSz="908050" eaLnBrk="0" hangingPunct="0">
              <a:spcBef>
                <a:spcPct val="30000"/>
              </a:spcBef>
              <a:defRPr sz="1200">
                <a:solidFill>
                  <a:schemeClr val="tx1"/>
                </a:solidFill>
                <a:latin typeface="Times New Roman" pitchFamily="18" charset="0"/>
                <a:ea typeface="ＭＳ Ｐゴシック" pitchFamily="34" charset="-128"/>
              </a:defRPr>
            </a:lvl2pPr>
            <a:lvl3pPr marL="1136650" indent="-227013" defTabSz="908050" eaLnBrk="0" hangingPunct="0">
              <a:spcBef>
                <a:spcPct val="30000"/>
              </a:spcBef>
              <a:defRPr sz="1200">
                <a:solidFill>
                  <a:schemeClr val="tx1"/>
                </a:solidFill>
                <a:latin typeface="Times New Roman" pitchFamily="18" charset="0"/>
                <a:ea typeface="ＭＳ Ｐゴシック" pitchFamily="34" charset="-128"/>
              </a:defRPr>
            </a:lvl3pPr>
            <a:lvl4pPr marL="1592263" indent="-227013" defTabSz="908050" eaLnBrk="0" hangingPunct="0">
              <a:spcBef>
                <a:spcPct val="30000"/>
              </a:spcBef>
              <a:defRPr sz="1200">
                <a:solidFill>
                  <a:schemeClr val="tx1"/>
                </a:solidFill>
                <a:latin typeface="Times New Roman" pitchFamily="18" charset="0"/>
                <a:ea typeface="ＭＳ Ｐゴシック" pitchFamily="34" charset="-128"/>
              </a:defRPr>
            </a:lvl4pPr>
            <a:lvl5pPr marL="2047875" indent="-227013" defTabSz="908050" eaLnBrk="0" hangingPunct="0">
              <a:spcBef>
                <a:spcPct val="30000"/>
              </a:spcBef>
              <a:defRPr sz="1200">
                <a:solidFill>
                  <a:schemeClr val="tx1"/>
                </a:solidFill>
                <a:latin typeface="Times New Roman" pitchFamily="18" charset="0"/>
                <a:ea typeface="ＭＳ Ｐゴシック" pitchFamily="34" charset="-128"/>
              </a:defRPr>
            </a:lvl5pPr>
            <a:lvl6pPr marL="2505075" indent="-227013" defTabSz="90805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62275" indent="-227013" defTabSz="90805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19475" indent="-227013" defTabSz="90805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76675" indent="-227013" defTabSz="90805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E4546A4B-BA9D-47E9-92E0-8781BFC8F3C8}" type="slidenum">
              <a:rPr lang="en-GB" altLang="en-US" smtClean="0">
                <a:latin typeface="Frutiger 45 Light" pitchFamily="34" charset="0"/>
              </a:rPr>
              <a:pPr>
                <a:spcBef>
                  <a:spcPct val="0"/>
                </a:spcBef>
              </a:pPr>
              <a:t>26</a:t>
            </a:fld>
            <a:endParaRPr lang="en-GB" altLang="en-US" dirty="0">
              <a:latin typeface="Frutiger 45 Light"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latin typeface="Arial" pitchFamily="34" charset="0"/>
              <a:ea typeface="ＭＳ Ｐゴシック" pitchFamily="34" charset="-128"/>
              <a:cs typeface="Arial"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0963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0963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0963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0963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9B11680C-4B7F-403F-A51F-C7FE822AA6E9}" type="slidenum">
              <a:rPr lang="en-GB" altLang="en-US" smtClean="0">
                <a:latin typeface="Frutiger 45 Light" pitchFamily="34" charset="0"/>
              </a:rPr>
              <a:pPr>
                <a:spcBef>
                  <a:spcPct val="0"/>
                </a:spcBef>
              </a:pPr>
              <a:t>3</a:t>
            </a:fld>
            <a:endParaRPr lang="en-GB" altLang="en-US" dirty="0">
              <a:latin typeface="Frutiger 45 Light"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latin typeface="Arial" pitchFamily="34" charset="0"/>
              <a:ea typeface="Calibri" pitchFamily="34" charset="0"/>
              <a:cs typeface="Arial" pitchFamily="34"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Times New Roman" pitchFamily="18" charset="0"/>
                <a:ea typeface="ＭＳ Ｐゴシック" pitchFamily="34" charset="-128"/>
              </a:defRPr>
            </a:lvl1pPr>
            <a:lvl2pPr marL="739775" indent="-284163" defTabSz="908050" eaLnBrk="0" hangingPunct="0">
              <a:spcBef>
                <a:spcPct val="30000"/>
              </a:spcBef>
              <a:defRPr sz="1200">
                <a:solidFill>
                  <a:schemeClr val="tx1"/>
                </a:solidFill>
                <a:latin typeface="Times New Roman" pitchFamily="18" charset="0"/>
                <a:ea typeface="ＭＳ Ｐゴシック" pitchFamily="34" charset="-128"/>
              </a:defRPr>
            </a:lvl2pPr>
            <a:lvl3pPr marL="1136650" indent="-227013" defTabSz="908050" eaLnBrk="0" hangingPunct="0">
              <a:spcBef>
                <a:spcPct val="30000"/>
              </a:spcBef>
              <a:defRPr sz="1200">
                <a:solidFill>
                  <a:schemeClr val="tx1"/>
                </a:solidFill>
                <a:latin typeface="Times New Roman" pitchFamily="18" charset="0"/>
                <a:ea typeface="ＭＳ Ｐゴシック" pitchFamily="34" charset="-128"/>
              </a:defRPr>
            </a:lvl3pPr>
            <a:lvl4pPr marL="1592263" indent="-227013" defTabSz="908050" eaLnBrk="0" hangingPunct="0">
              <a:spcBef>
                <a:spcPct val="30000"/>
              </a:spcBef>
              <a:defRPr sz="1200">
                <a:solidFill>
                  <a:schemeClr val="tx1"/>
                </a:solidFill>
                <a:latin typeface="Times New Roman" pitchFamily="18" charset="0"/>
                <a:ea typeface="ＭＳ Ｐゴシック" pitchFamily="34" charset="-128"/>
              </a:defRPr>
            </a:lvl4pPr>
            <a:lvl5pPr marL="2047875" indent="-227013" defTabSz="908050" eaLnBrk="0" hangingPunct="0">
              <a:spcBef>
                <a:spcPct val="30000"/>
              </a:spcBef>
              <a:defRPr sz="1200">
                <a:solidFill>
                  <a:schemeClr val="tx1"/>
                </a:solidFill>
                <a:latin typeface="Times New Roman" pitchFamily="18" charset="0"/>
                <a:ea typeface="ＭＳ Ｐゴシック" pitchFamily="34" charset="-128"/>
              </a:defRPr>
            </a:lvl5pPr>
            <a:lvl6pPr marL="2505075" indent="-227013" defTabSz="90805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62275" indent="-227013" defTabSz="90805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19475" indent="-227013" defTabSz="90805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76675" indent="-227013" defTabSz="90805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4694D0EE-A29A-4B58-9C2E-1EC90F959A56}" type="slidenum">
              <a:rPr lang="en-GB" altLang="en-US" smtClean="0">
                <a:latin typeface="Frutiger 45 Light" pitchFamily="34" charset="0"/>
              </a:rPr>
              <a:pPr>
                <a:spcBef>
                  <a:spcPct val="0"/>
                </a:spcBef>
              </a:pPr>
              <a:t>4</a:t>
            </a:fld>
            <a:endParaRPr lang="en-GB" altLang="en-US" dirty="0">
              <a:latin typeface="Frutiger 45 Light"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sz="1100" dirty="0">
                <a:latin typeface="Arial" panose="020B0604020202020204" pitchFamily="34" charset="0"/>
                <a:cs typeface="Arial" panose="020B0604020202020204" pitchFamily="34" charset="0"/>
              </a:rPr>
              <a:t>The recommendations are based on the synthesis of the best available evidence. It should, therefore, be noted that the guideline is not able to be fully reflective of the role of occupational therapy in the prevention and management of falls. </a:t>
            </a:r>
          </a:p>
          <a:p>
            <a:pPr>
              <a:defRPr/>
            </a:pPr>
            <a:endParaRPr lang="en-GB" sz="1100" dirty="0">
              <a:latin typeface="Arial" panose="020B0604020202020204" pitchFamily="34" charset="0"/>
              <a:cs typeface="Arial" panose="020B0604020202020204" pitchFamily="34" charset="0"/>
            </a:endParaRPr>
          </a:p>
          <a:p>
            <a:pPr>
              <a:defRPr/>
            </a:pPr>
            <a:r>
              <a:rPr lang="en-GB" sz="1100" dirty="0">
                <a:latin typeface="Arial" panose="020B0604020202020204" pitchFamily="34" charset="0"/>
                <a:cs typeface="Arial" panose="020B0604020202020204" pitchFamily="34" charset="0"/>
              </a:rPr>
              <a:t>Recommendations, based on the evidence, were developed in four key areas:</a:t>
            </a:r>
          </a:p>
          <a:p>
            <a:pPr>
              <a:defRPr/>
            </a:pPr>
            <a:endParaRPr lang="en-GB" sz="1100" dirty="0">
              <a:latin typeface="Arial" panose="020B0604020202020204" pitchFamily="34" charset="0"/>
              <a:cs typeface="Arial" panose="020B0604020202020204" pitchFamily="34" charset="0"/>
            </a:endParaRPr>
          </a:p>
          <a:p>
            <a:pPr marL="514350" indent="-514350">
              <a:buFont typeface="+mj-lt"/>
              <a:buAutoNum type="arabicPeriod"/>
              <a:defRPr/>
            </a:pPr>
            <a:r>
              <a:rPr lang="en-GB" altLang="en-US" sz="1100" b="1" dirty="0">
                <a:latin typeface="Arial" pitchFamily="34" charset="0"/>
                <a:ea typeface="ＭＳ Ｐゴシック" pitchFamily="34" charset="-128"/>
                <a:cs typeface="Arial" pitchFamily="34" charset="0"/>
              </a:rPr>
              <a:t>Keeping safe at home: </a:t>
            </a:r>
            <a:r>
              <a:rPr lang="en-GB" altLang="en-US" sz="1100" dirty="0">
                <a:latin typeface="Arial" pitchFamily="34" charset="0"/>
                <a:ea typeface="ＭＳ Ｐゴシック" pitchFamily="34" charset="-128"/>
                <a:cs typeface="Arial" pitchFamily="34" charset="0"/>
              </a:rPr>
              <a:t>reducing risk of falls</a:t>
            </a:r>
          </a:p>
          <a:p>
            <a:pPr marL="514350" indent="-514350">
              <a:buFont typeface="+mj-lt"/>
              <a:buAutoNum type="arabicPeriod"/>
              <a:defRPr/>
            </a:pPr>
            <a:r>
              <a:rPr lang="en-GB" altLang="en-US" sz="1100" b="1" dirty="0">
                <a:latin typeface="Arial" pitchFamily="34" charset="0"/>
                <a:ea typeface="ＭＳ Ｐゴシック" pitchFamily="34" charset="-128"/>
                <a:cs typeface="Arial" pitchFamily="34" charset="0"/>
              </a:rPr>
              <a:t>Keeping active:</a:t>
            </a:r>
            <a:r>
              <a:rPr lang="en-GB" altLang="en-US" sz="1100" dirty="0">
                <a:latin typeface="Arial" pitchFamily="34" charset="0"/>
                <a:ea typeface="ＭＳ Ｐゴシック" pitchFamily="34" charset="-128"/>
                <a:cs typeface="Arial" pitchFamily="34" charset="0"/>
              </a:rPr>
              <a:t> reducing fear of falling</a:t>
            </a:r>
          </a:p>
          <a:p>
            <a:pPr marL="514350" indent="-514350">
              <a:buFont typeface="+mj-lt"/>
              <a:buAutoNum type="arabicPeriod"/>
              <a:defRPr/>
            </a:pPr>
            <a:r>
              <a:rPr lang="en-GB" altLang="en-US" sz="1100" b="1" dirty="0">
                <a:latin typeface="Arial" pitchFamily="34" charset="0"/>
                <a:ea typeface="ＭＳ Ｐゴシック" pitchFamily="34" charset="-128"/>
                <a:cs typeface="Arial" pitchFamily="34" charset="0"/>
              </a:rPr>
              <a:t>Falls management: </a:t>
            </a:r>
            <a:r>
              <a:rPr lang="en-GB" altLang="en-US" sz="1100" dirty="0">
                <a:latin typeface="Arial" pitchFamily="34" charset="0"/>
                <a:ea typeface="ＭＳ Ｐゴシック" pitchFamily="34" charset="-128"/>
                <a:cs typeface="Arial" pitchFamily="34" charset="0"/>
              </a:rPr>
              <a:t>making it meaningful</a:t>
            </a:r>
          </a:p>
          <a:p>
            <a:pPr marL="514350" indent="-514350">
              <a:buFont typeface="+mj-lt"/>
              <a:buAutoNum type="arabicPeriod"/>
              <a:defRPr/>
            </a:pPr>
            <a:r>
              <a:rPr lang="en-GB" sz="1100" b="1" dirty="0">
                <a:latin typeface="Arial" panose="020B0604020202020204" pitchFamily="34" charset="0"/>
                <a:ea typeface="ＭＳ Ｐゴシック" pitchFamily="34" charset="-128"/>
                <a:cs typeface="Arial" pitchFamily="34" charset="0"/>
              </a:rPr>
              <a:t>Occupational therapy intervention</a:t>
            </a:r>
            <a:r>
              <a:rPr lang="en-GB" sz="1100" dirty="0">
                <a:latin typeface="Arial" panose="020B0604020202020204" pitchFamily="34" charset="0"/>
                <a:ea typeface="ＭＳ Ｐゴシック" pitchFamily="34" charset="-128"/>
                <a:cs typeface="Arial" pitchFamily="34" charset="0"/>
              </a:rPr>
              <a:t>: impact and cost-effectiveness</a:t>
            </a:r>
            <a:endParaRPr lang="en-GB" sz="1100" dirty="0">
              <a:latin typeface="Arial" panose="020B0604020202020204" pitchFamily="34" charset="0"/>
              <a:cs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0963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0963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0963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0963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C0C2D6CD-B8CB-4768-9A1C-198563328333}" type="slidenum">
              <a:rPr lang="en-GB" altLang="en-US" smtClean="0">
                <a:latin typeface="Frutiger 45 Light" pitchFamily="34" charset="0"/>
              </a:rPr>
              <a:pPr>
                <a:spcBef>
                  <a:spcPct val="0"/>
                </a:spcBef>
              </a:pPr>
              <a:t>5</a:t>
            </a:fld>
            <a:endParaRPr lang="en-GB" altLang="en-US">
              <a:latin typeface="Frutiger 45 Light"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415927" y="4686300"/>
            <a:ext cx="5761038" cy="406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100" dirty="0">
                <a:latin typeface="Arial" pitchFamily="34" charset="0"/>
                <a:ea typeface="ＭＳ Ｐゴシック" pitchFamily="34" charset="-128"/>
                <a:cs typeface="Arial" pitchFamily="34" charset="0"/>
              </a:rPr>
              <a:t>FOR REFERENCE ONLY</a:t>
            </a:r>
          </a:p>
          <a:p>
            <a:pPr>
              <a:spcBef>
                <a:spcPct val="0"/>
              </a:spcBef>
            </a:pPr>
            <a:endParaRPr lang="en-US" altLang="en-US" sz="1100" dirty="0">
              <a:latin typeface="Arial" pitchFamily="34" charset="0"/>
              <a:ea typeface="ＭＳ Ｐゴシック" pitchFamily="34" charset="-128"/>
              <a:cs typeface="Arial" pitchFamily="34" charset="0"/>
            </a:endParaRPr>
          </a:p>
          <a:p>
            <a:pPr>
              <a:spcBef>
                <a:spcPct val="0"/>
              </a:spcBef>
            </a:pPr>
            <a:r>
              <a:rPr lang="en-US" altLang="en-US" sz="1100" dirty="0">
                <a:latin typeface="Arial" pitchFamily="34" charset="0"/>
                <a:ea typeface="ＭＳ Ｐゴシック" pitchFamily="34" charset="-128"/>
                <a:cs typeface="Arial" pitchFamily="34" charset="0"/>
              </a:rPr>
              <a:t>Each relevant article of evidence identified from the literature searches</a:t>
            </a:r>
            <a:r>
              <a:rPr lang="en-US" altLang="en-US" sz="1100" baseline="0" dirty="0">
                <a:latin typeface="Arial" pitchFamily="34" charset="0"/>
                <a:ea typeface="ＭＳ Ｐゴシック" pitchFamily="34" charset="-128"/>
                <a:cs typeface="Arial" pitchFamily="34" charset="0"/>
              </a:rPr>
              <a:t> </a:t>
            </a:r>
            <a:r>
              <a:rPr lang="en-US" altLang="en-US" sz="1100" dirty="0">
                <a:latin typeface="Arial" pitchFamily="34" charset="0"/>
                <a:ea typeface="ＭＳ Ｐゴシック" pitchFamily="34" charset="-128"/>
                <a:cs typeface="Arial" pitchFamily="34" charset="0"/>
              </a:rPr>
              <a:t>was critically appraised by two members of the guideline development group, and a quality of evidence grading subsequently determined based on that assessment.  </a:t>
            </a:r>
            <a:endParaRPr lang="en-GB" altLang="en-US" sz="1100" dirty="0">
              <a:latin typeface="Arial" pitchFamily="34" charset="0"/>
              <a:ea typeface="ＭＳ Ｐゴシック" pitchFamily="34" charset="-128"/>
              <a:cs typeface="Arial" pitchFamily="34" charset="0"/>
            </a:endParaRPr>
          </a:p>
          <a:p>
            <a:pPr>
              <a:spcBef>
                <a:spcPct val="0"/>
              </a:spcBef>
            </a:pPr>
            <a:r>
              <a:rPr lang="en-US" altLang="en-US" sz="1100" dirty="0">
                <a:latin typeface="Arial" pitchFamily="34" charset="0"/>
                <a:ea typeface="ＭＳ Ｐゴシック" pitchFamily="34" charset="-128"/>
                <a:cs typeface="Arial" pitchFamily="34" charset="0"/>
              </a:rPr>
              <a:t> </a:t>
            </a:r>
            <a:endParaRPr lang="en-GB" altLang="en-US" sz="700" dirty="0">
              <a:latin typeface="Arial" pitchFamily="34" charset="0"/>
              <a:ea typeface="ＭＳ Ｐゴシック" pitchFamily="34" charset="-128"/>
              <a:cs typeface="Arial" pitchFamily="34" charset="0"/>
            </a:endParaRPr>
          </a:p>
          <a:p>
            <a:pPr>
              <a:spcBef>
                <a:spcPct val="0"/>
              </a:spcBef>
            </a:pPr>
            <a:r>
              <a:rPr lang="en-US" altLang="en-US" sz="1100" dirty="0">
                <a:latin typeface="Arial" pitchFamily="34" charset="0"/>
                <a:ea typeface="ＭＳ Ｐゴシック" pitchFamily="34" charset="-128"/>
                <a:cs typeface="Arial" pitchFamily="34" charset="0"/>
              </a:rPr>
              <a:t>The quality of evidence grading reflects the typical hierarchy given to study design.  For example the highest level (A) reflects consistent results from </a:t>
            </a:r>
            <a:r>
              <a:rPr lang="en-US" altLang="en-US" sz="1100" dirty="0" err="1">
                <a:latin typeface="Arial" pitchFamily="34" charset="0"/>
                <a:ea typeface="ＭＳ Ｐゴシック" pitchFamily="34" charset="-128"/>
                <a:cs typeface="Arial" pitchFamily="34" charset="0"/>
              </a:rPr>
              <a:t>randomised</a:t>
            </a:r>
            <a:r>
              <a:rPr lang="en-US" altLang="en-US" sz="1100" dirty="0">
                <a:latin typeface="Arial" pitchFamily="34" charset="0"/>
                <a:ea typeface="ＭＳ Ｐゴシック" pitchFamily="34" charset="-128"/>
                <a:cs typeface="Arial" pitchFamily="34" charset="0"/>
              </a:rPr>
              <a:t> controlled trials, whilst the lowest (D) includes studies such as case studies or expert opinion. </a:t>
            </a:r>
          </a:p>
          <a:p>
            <a:pPr>
              <a:spcBef>
                <a:spcPct val="0"/>
              </a:spcBef>
            </a:pPr>
            <a:endParaRPr lang="en-US" altLang="en-US" sz="600" dirty="0">
              <a:latin typeface="Arial" pitchFamily="34" charset="0"/>
              <a:ea typeface="ＭＳ Ｐゴシック" pitchFamily="34" charset="-128"/>
              <a:cs typeface="Arial" pitchFamily="34" charset="0"/>
            </a:endParaRPr>
          </a:p>
          <a:p>
            <a:pPr>
              <a:spcBef>
                <a:spcPct val="0"/>
              </a:spcBef>
            </a:pPr>
            <a:r>
              <a:rPr lang="en-GB" altLang="en-US" sz="1100" dirty="0">
                <a:latin typeface="Arial" pitchFamily="34" charset="0"/>
                <a:ea typeface="ＭＳ Ｐゴシック" pitchFamily="34" charset="-128"/>
                <a:cs typeface="Arial" pitchFamily="34" charset="0"/>
              </a:rPr>
              <a:t>The strength of the recommendation is scored as either strong (1) or conditional (2).  This is based on the benefits and risks of the evidence.  A strong recommendation indicates that benefits appear to outweigh the risks for the majority of the target group, whereas a conditional or suggested recommendation means that the risks and benefits are more closely balanced or there is more uncertainty. </a:t>
            </a:r>
          </a:p>
          <a:p>
            <a:pPr>
              <a:spcBef>
                <a:spcPct val="0"/>
              </a:spcBef>
            </a:pPr>
            <a:endParaRPr lang="en-GB" altLang="en-US" sz="600" dirty="0">
              <a:latin typeface="Arial" pitchFamily="34" charset="0"/>
              <a:ea typeface="ＭＳ Ｐゴシック" pitchFamily="34" charset="-128"/>
              <a:cs typeface="Arial" pitchFamily="34" charset="0"/>
            </a:endParaRPr>
          </a:p>
          <a:p>
            <a:pPr>
              <a:spcBef>
                <a:spcPct val="0"/>
              </a:spcBef>
            </a:pPr>
            <a:r>
              <a:rPr lang="en-GB" altLang="en-US" sz="1100" dirty="0">
                <a:latin typeface="Arial" pitchFamily="34" charset="0"/>
                <a:ea typeface="ＭＳ Ｐゴシック" pitchFamily="34" charset="-128"/>
                <a:cs typeface="Arial" pitchFamily="34" charset="0"/>
              </a:rPr>
              <a:t>The majority of the </a:t>
            </a:r>
            <a:r>
              <a:rPr lang="en-GB" altLang="en-US" sz="1100" dirty="0">
                <a:solidFill>
                  <a:srgbClr val="FF0000"/>
                </a:solidFill>
                <a:latin typeface="Arial" pitchFamily="34" charset="0"/>
                <a:ea typeface="ＭＳ Ｐゴシック" pitchFamily="34" charset="-128"/>
                <a:cs typeface="Arial" pitchFamily="34" charset="0"/>
              </a:rPr>
              <a:t>52</a:t>
            </a:r>
            <a:r>
              <a:rPr lang="en-GB" altLang="en-US" sz="1100" dirty="0">
                <a:latin typeface="Arial" pitchFamily="34" charset="0"/>
                <a:ea typeface="ＭＳ Ｐゴシック" pitchFamily="34" charset="-128"/>
                <a:cs typeface="Arial" pitchFamily="34" charset="0"/>
              </a:rPr>
              <a:t> items of evidence were assessed as moderate grade and predominantly consisted of </a:t>
            </a:r>
            <a:r>
              <a:rPr lang="en-GB" altLang="en-US" sz="1100" b="0" dirty="0">
                <a:latin typeface="Arial" pitchFamily="34" charset="0"/>
                <a:ea typeface="ＭＳ Ｐゴシック" pitchFamily="34" charset="-128"/>
                <a:cs typeface="Arial" pitchFamily="34" charset="0"/>
              </a:rPr>
              <a:t>systematic reviews, randomised</a:t>
            </a:r>
            <a:r>
              <a:rPr lang="en-GB" altLang="en-US" sz="1100" b="0" baseline="0" dirty="0">
                <a:latin typeface="Arial" pitchFamily="34" charset="0"/>
                <a:ea typeface="ＭＳ Ｐゴシック" pitchFamily="34" charset="-128"/>
                <a:cs typeface="Arial" pitchFamily="34" charset="0"/>
              </a:rPr>
              <a:t> controlled trials and cohort studies</a:t>
            </a:r>
            <a:r>
              <a:rPr lang="en-GB" altLang="en-US" sz="1100" dirty="0">
                <a:latin typeface="Arial" pitchFamily="34" charset="0"/>
                <a:ea typeface="ＭＳ Ｐゴシック" pitchFamily="34" charset="-128"/>
                <a:cs typeface="Arial" pitchFamily="34" charset="0"/>
              </a:rPr>
              <a:t>. 23.1% of the evidence was graded as high (A), 46.2% as moderate (B), 28.8% as low, and 1.9% as very low (D). All the recommendations are graded as strong.</a:t>
            </a:r>
          </a:p>
          <a:p>
            <a:pPr>
              <a:spcBef>
                <a:spcPct val="0"/>
              </a:spcBef>
            </a:pPr>
            <a:endParaRPr lang="en-GB" altLang="en-US" sz="600" dirty="0">
              <a:latin typeface="Arial" pitchFamily="34" charset="0"/>
              <a:ea typeface="ＭＳ Ｐゴシック" pitchFamily="34" charset="-128"/>
              <a:cs typeface="Arial" pitchFamily="34" charset="0"/>
            </a:endParaRPr>
          </a:p>
          <a:p>
            <a:pPr>
              <a:spcBef>
                <a:spcPct val="0"/>
              </a:spcBef>
            </a:pPr>
            <a:r>
              <a:rPr lang="en-GB" altLang="en-US" sz="1100" dirty="0">
                <a:latin typeface="Arial" pitchFamily="34" charset="0"/>
                <a:ea typeface="ＭＳ Ｐゴシック" pitchFamily="34" charset="-128"/>
                <a:cs typeface="Arial" pitchFamily="34" charset="0"/>
              </a:rPr>
              <a:t>Each recommendation is specific and is based on the appraised evidence. Details about the studies referenced can be found in the evidence tables section (Appendix 7) of the full guideline.</a:t>
            </a:r>
          </a:p>
          <a:p>
            <a:pPr>
              <a:spcBef>
                <a:spcPct val="0"/>
              </a:spcBef>
            </a:pPr>
            <a:endParaRPr lang="en-GB" altLang="en-US" sz="1100" dirty="0">
              <a:latin typeface="Times New Roman" pitchFamily="18" charset="0"/>
              <a:ea typeface="ＭＳ Ｐゴシック" pitchFamily="34" charset="-128"/>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0963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0963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0963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0963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59F657C-984D-4A4E-AA94-EE394A1AEC87}" type="slidenum">
              <a:rPr lang="en-GB" altLang="en-US" smtClean="0">
                <a:latin typeface="Frutiger 45 Light" pitchFamily="34" charset="0"/>
              </a:rPr>
              <a:pPr>
                <a:spcBef>
                  <a:spcPct val="0"/>
                </a:spcBef>
              </a:pPr>
              <a:t>6</a:t>
            </a:fld>
            <a:endParaRPr lang="en-GB" altLang="en-US">
              <a:latin typeface="Frutiger 45 Light"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a typeface="ＭＳ Ｐゴシック" pitchFamily="34"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0963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0963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0963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0963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81631D9-6CC4-46F0-BDC7-E48A6B8B4D87}" type="slidenum">
              <a:rPr lang="en-GB" altLang="en-US" smtClean="0">
                <a:latin typeface="Frutiger 45 Light" pitchFamily="34" charset="0"/>
              </a:rPr>
              <a:pPr>
                <a:spcBef>
                  <a:spcPct val="0"/>
                </a:spcBef>
              </a:pPr>
              <a:t>8</a:t>
            </a:fld>
            <a:endParaRPr lang="en-GB" altLang="en-US">
              <a:latin typeface="Frutiger 45 Light"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a typeface="ＭＳ Ｐゴシック" pitchFamily="34"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0963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0963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0963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0963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9B2930D0-6042-4219-9B1E-62D7490A634F}" type="slidenum">
              <a:rPr lang="en-GB" altLang="en-US" smtClean="0">
                <a:latin typeface="Frutiger 45 Light" pitchFamily="34" charset="0"/>
              </a:rPr>
              <a:pPr>
                <a:spcBef>
                  <a:spcPct val="0"/>
                </a:spcBef>
              </a:pPr>
              <a:t>9</a:t>
            </a:fld>
            <a:endParaRPr lang="en-GB" altLang="en-US">
              <a:latin typeface="Frutiger 45 Light"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Times New Roman" pitchFamily="18" charset="0"/>
              <a:ea typeface="ＭＳ Ｐゴシック" pitchFamily="34"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0963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0963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0963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0963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0963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BE890E7-3040-417D-9F0A-487B4746EE6E}" type="slidenum">
              <a:rPr lang="en-GB" altLang="en-US" smtClean="0">
                <a:latin typeface="Frutiger 45 Light" pitchFamily="34" charset="0"/>
              </a:rPr>
              <a:pPr>
                <a:spcBef>
                  <a:spcPct val="0"/>
                </a:spcBef>
              </a:pPr>
              <a:t>11</a:t>
            </a:fld>
            <a:endParaRPr lang="en-GB" altLang="en-US">
              <a:latin typeface="Frutiger 45 Light"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5" name="Rectangle 6"/>
          <p:cNvSpPr>
            <a:spLocks noGrp="1" noChangeArrowheads="1"/>
          </p:cNvSpPr>
          <p:nvPr>
            <p:ph type="sldNum" sz="quarter" idx="11"/>
          </p:nvPr>
        </p:nvSpPr>
        <p:spPr/>
        <p:txBody>
          <a:bodyPr/>
          <a:lstStyle>
            <a:lvl1pPr>
              <a:defRPr/>
            </a:lvl1pPr>
          </a:lstStyle>
          <a:p>
            <a:pPr>
              <a:defRPr/>
            </a:pPr>
            <a:fld id="{4EDED388-65B1-479D-8B95-3C9B77A429FE}" type="slidenum">
              <a:rPr lang="en-GB"/>
              <a:pPr>
                <a:defRPr/>
              </a:pPr>
              <a:t>‹#›</a:t>
            </a:fld>
            <a:endParaRPr lang="en-GB"/>
          </a:p>
        </p:txBody>
      </p:sp>
    </p:spTree>
    <p:extLst>
      <p:ext uri="{BB962C8B-B14F-4D97-AF65-F5344CB8AC3E}">
        <p14:creationId xmlns:p14="http://schemas.microsoft.com/office/powerpoint/2010/main" val="774149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381750"/>
            <a:ext cx="2301875" cy="360363"/>
          </a:xfrm>
          <a:prstGeom prst="rect">
            <a:avLst/>
          </a:prstGeom>
        </p:spPr>
        <p:txBody>
          <a:bodyPr/>
          <a:lstStyle>
            <a:lvl1pPr>
              <a:defRPr sz="1400"/>
            </a:lvl1pPr>
          </a:lstStyle>
          <a:p>
            <a:pPr>
              <a:defRPr/>
            </a:pPr>
            <a:endParaRPr lang="en-GB"/>
          </a:p>
        </p:txBody>
      </p:sp>
      <p:sp>
        <p:nvSpPr>
          <p:cNvPr id="6" name="Rectangle 6"/>
          <p:cNvSpPr>
            <a:spLocks noGrp="1" noChangeArrowheads="1"/>
          </p:cNvSpPr>
          <p:nvPr>
            <p:ph type="sldNum" sz="quarter" idx="11"/>
          </p:nvPr>
        </p:nvSpPr>
        <p:spPr/>
        <p:txBody>
          <a:bodyPr/>
          <a:lstStyle>
            <a:lvl1pPr>
              <a:defRPr/>
            </a:lvl1pPr>
          </a:lstStyle>
          <a:p>
            <a:pPr>
              <a:defRPr/>
            </a:pPr>
            <a:fld id="{EB28F9FD-3D60-4ED3-B914-0DEE6A26DC0E}" type="slidenum">
              <a:rPr lang="en-GB"/>
              <a:pPr>
                <a:defRPr/>
              </a:pPr>
              <a:t>‹#›</a:t>
            </a:fld>
            <a:endParaRPr lang="en-GB"/>
          </a:p>
        </p:txBody>
      </p:sp>
    </p:spTree>
    <p:extLst>
      <p:ext uri="{BB962C8B-B14F-4D97-AF65-F5344CB8AC3E}">
        <p14:creationId xmlns:p14="http://schemas.microsoft.com/office/powerpoint/2010/main" val="2717403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685800" y="6381750"/>
            <a:ext cx="2301875" cy="360363"/>
          </a:xfrm>
          <a:prstGeom prst="rect">
            <a:avLst/>
          </a:prstGeom>
        </p:spPr>
        <p:txBody>
          <a:bodyPr/>
          <a:lstStyle>
            <a:lvl1pPr>
              <a:defRPr sz="1400"/>
            </a:lvl1pPr>
          </a:lstStyle>
          <a:p>
            <a:pPr>
              <a:defRPr/>
            </a:pPr>
            <a:endParaRPr lang="en-GB"/>
          </a:p>
        </p:txBody>
      </p:sp>
      <p:sp>
        <p:nvSpPr>
          <p:cNvPr id="5" name="Rectangle 6"/>
          <p:cNvSpPr>
            <a:spLocks noGrp="1" noChangeArrowheads="1"/>
          </p:cNvSpPr>
          <p:nvPr>
            <p:ph type="sldNum" sz="quarter" idx="11"/>
          </p:nvPr>
        </p:nvSpPr>
        <p:spPr/>
        <p:txBody>
          <a:bodyPr/>
          <a:lstStyle>
            <a:lvl1pPr>
              <a:defRPr/>
            </a:lvl1pPr>
          </a:lstStyle>
          <a:p>
            <a:pPr>
              <a:defRPr/>
            </a:pPr>
            <a:fld id="{6F5DEF15-784A-4857-9EBB-11D5FCD2E7F4}" type="slidenum">
              <a:rPr lang="en-GB"/>
              <a:pPr>
                <a:defRPr/>
              </a:pPr>
              <a:t>‹#›</a:t>
            </a:fld>
            <a:endParaRPr lang="en-GB"/>
          </a:p>
        </p:txBody>
      </p:sp>
    </p:spTree>
    <p:extLst>
      <p:ext uri="{BB962C8B-B14F-4D97-AF65-F5344CB8AC3E}">
        <p14:creationId xmlns:p14="http://schemas.microsoft.com/office/powerpoint/2010/main" val="3779629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066800"/>
            <a:ext cx="1943100" cy="5029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3400" y="1066800"/>
            <a:ext cx="56769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685800" y="6381750"/>
            <a:ext cx="2301875" cy="360363"/>
          </a:xfrm>
          <a:prstGeom prst="rect">
            <a:avLst/>
          </a:prstGeom>
        </p:spPr>
        <p:txBody>
          <a:bodyPr/>
          <a:lstStyle>
            <a:lvl1pPr>
              <a:defRPr sz="1400"/>
            </a:lvl1pPr>
          </a:lstStyle>
          <a:p>
            <a:pPr>
              <a:defRPr/>
            </a:pPr>
            <a:endParaRPr lang="en-GB"/>
          </a:p>
        </p:txBody>
      </p:sp>
      <p:sp>
        <p:nvSpPr>
          <p:cNvPr id="5" name="Rectangle 6"/>
          <p:cNvSpPr>
            <a:spLocks noGrp="1" noChangeArrowheads="1"/>
          </p:cNvSpPr>
          <p:nvPr>
            <p:ph type="sldNum" sz="quarter" idx="11"/>
          </p:nvPr>
        </p:nvSpPr>
        <p:spPr/>
        <p:txBody>
          <a:bodyPr/>
          <a:lstStyle>
            <a:lvl1pPr>
              <a:defRPr/>
            </a:lvl1pPr>
          </a:lstStyle>
          <a:p>
            <a:pPr>
              <a:defRPr/>
            </a:pPr>
            <a:fld id="{8D5D7651-906C-4564-B786-080F64DF1EC2}" type="slidenum">
              <a:rPr lang="en-GB"/>
              <a:pPr>
                <a:defRPr/>
              </a:pPr>
              <a:t>‹#›</a:t>
            </a:fld>
            <a:endParaRPr lang="en-GB"/>
          </a:p>
        </p:txBody>
      </p:sp>
    </p:spTree>
    <p:extLst>
      <p:ext uri="{BB962C8B-B14F-4D97-AF65-F5344CB8AC3E}">
        <p14:creationId xmlns:p14="http://schemas.microsoft.com/office/powerpoint/2010/main" val="224429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OT Lscape R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51688" y="219075"/>
            <a:ext cx="17557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5" name="Date Placeholder 3"/>
          <p:cNvSpPr>
            <a:spLocks noGrp="1"/>
          </p:cNvSpPr>
          <p:nvPr>
            <p:ph type="dt" sz="half" idx="10"/>
          </p:nvPr>
        </p:nvSpPr>
        <p:spPr/>
        <p:txBody>
          <a:bodyPr/>
          <a:lstStyle>
            <a:lvl1pPr defTabSz="914400">
              <a:defRPr/>
            </a:lvl1pPr>
          </a:lstStyle>
          <a:p>
            <a:pPr>
              <a:defRPr/>
            </a:pPr>
            <a:fld id="{4F3E6D4D-404B-401A-937B-0DFE3F66884A}" type="datetime1">
              <a:rPr lang="en-US" altLang="en-US"/>
              <a:pPr>
                <a:defRPr/>
              </a:pPr>
              <a:t>1/17/2020</a:t>
            </a:fld>
            <a:endParaRPr lang="en-US" alt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0402A25C-B38D-45C8-9AD8-EDC3B0474D47}" type="slidenum">
              <a:rPr lang="en-US" altLang="en-US"/>
              <a:pPr>
                <a:defRPr/>
              </a:pPr>
              <a:t>‹#›</a:t>
            </a:fld>
            <a:endParaRPr lang="en-US" altLang="en-US"/>
          </a:p>
        </p:txBody>
      </p:sp>
    </p:spTree>
    <p:extLst>
      <p:ext uri="{BB962C8B-B14F-4D97-AF65-F5344CB8AC3E}">
        <p14:creationId xmlns:p14="http://schemas.microsoft.com/office/powerpoint/2010/main" val="2555518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OT Lscape R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51688" y="219075"/>
            <a:ext cx="17557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08013"/>
            <a:ext cx="8229600" cy="1143000"/>
          </a:xfrm>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defTabSz="914400">
              <a:defRPr/>
            </a:lvl1pPr>
          </a:lstStyle>
          <a:p>
            <a:pPr>
              <a:defRPr/>
            </a:pPr>
            <a:fld id="{B2D8671C-903E-4425-ADF9-9496EB5B8968}" type="datetime1">
              <a:rPr lang="en-US" altLang="en-US"/>
              <a:pPr>
                <a:defRPr/>
              </a:pPr>
              <a:t>1/17/2020</a:t>
            </a:fld>
            <a:endParaRPr lang="en-US" alt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A4665E8E-E1D3-4ABA-AE07-FB0CF9C6193D}" type="slidenum">
              <a:rPr lang="en-US" altLang="en-US"/>
              <a:pPr>
                <a:defRPr/>
              </a:pPr>
              <a:t>‹#›</a:t>
            </a:fld>
            <a:endParaRPr lang="en-US" altLang="en-US"/>
          </a:p>
        </p:txBody>
      </p:sp>
    </p:spTree>
    <p:extLst>
      <p:ext uri="{BB962C8B-B14F-4D97-AF65-F5344CB8AC3E}">
        <p14:creationId xmlns:p14="http://schemas.microsoft.com/office/powerpoint/2010/main" val="7913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fld id="{E51C393E-EAEE-4B4F-8F3A-E030F311A81E}" type="datetime1">
              <a:rPr lang="en-US" altLang="en-US"/>
              <a:pPr>
                <a:defRPr/>
              </a:pPr>
              <a:t>1/17/2020</a:t>
            </a:fld>
            <a:endParaRPr lang="en-US" alt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B6595EAA-3F0F-413B-A291-9C73D36A96FD}" type="slidenum">
              <a:rPr lang="en-US" altLang="en-US"/>
              <a:pPr>
                <a:defRPr/>
              </a:pPr>
              <a:t>‹#›</a:t>
            </a:fld>
            <a:endParaRPr lang="en-US" altLang="en-US"/>
          </a:p>
        </p:txBody>
      </p:sp>
    </p:spTree>
    <p:extLst>
      <p:ext uri="{BB962C8B-B14F-4D97-AF65-F5344CB8AC3E}">
        <p14:creationId xmlns:p14="http://schemas.microsoft.com/office/powerpoint/2010/main" val="4268883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descr="COT Lscape R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51688" y="219075"/>
            <a:ext cx="17557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3"/>
          <p:cNvSpPr>
            <a:spLocks noGrp="1"/>
          </p:cNvSpPr>
          <p:nvPr>
            <p:ph type="dt" sz="half" idx="10"/>
          </p:nvPr>
        </p:nvSpPr>
        <p:spPr/>
        <p:txBody>
          <a:bodyPr/>
          <a:lstStyle>
            <a:lvl1pPr defTabSz="914400">
              <a:defRPr/>
            </a:lvl1pPr>
          </a:lstStyle>
          <a:p>
            <a:pPr>
              <a:defRPr/>
            </a:pPr>
            <a:fld id="{BAC23336-F090-4F96-A701-6FEC60C1487B}" type="datetime1">
              <a:rPr lang="en-US" altLang="en-US"/>
              <a:pPr>
                <a:defRPr/>
              </a:pPr>
              <a:t>1/17/2020</a:t>
            </a:fld>
            <a:endParaRPr lang="en-US" altLang="en-US"/>
          </a:p>
        </p:txBody>
      </p:sp>
      <p:sp>
        <p:nvSpPr>
          <p:cNvPr id="7" name="Footer Placeholder 4"/>
          <p:cNvSpPr>
            <a:spLocks noGrp="1"/>
          </p:cNvSpPr>
          <p:nvPr>
            <p:ph type="ftr" sz="quarter" idx="11"/>
          </p:nvPr>
        </p:nvSpPr>
        <p:spPr/>
        <p:txBody>
          <a:bodyPr/>
          <a:lstStyle>
            <a:lvl1pPr defTabSz="914400">
              <a:defRPr/>
            </a:lvl1pPr>
          </a:lstStyle>
          <a:p>
            <a:pPr>
              <a:defRPr/>
            </a:pPr>
            <a:endParaRPr lang="en-US"/>
          </a:p>
        </p:txBody>
      </p:sp>
      <p:sp>
        <p:nvSpPr>
          <p:cNvPr id="8" name="Slide Number Placeholder 5"/>
          <p:cNvSpPr>
            <a:spLocks noGrp="1"/>
          </p:cNvSpPr>
          <p:nvPr>
            <p:ph type="sldNum" sz="quarter" idx="12"/>
          </p:nvPr>
        </p:nvSpPr>
        <p:spPr/>
        <p:txBody>
          <a:bodyPr/>
          <a:lstStyle>
            <a:lvl1pPr defTabSz="914400">
              <a:defRPr/>
            </a:lvl1pPr>
          </a:lstStyle>
          <a:p>
            <a:pPr>
              <a:defRPr/>
            </a:pPr>
            <a:fld id="{2677CF44-F8A4-4171-A582-F631F77966A8}" type="slidenum">
              <a:rPr lang="en-US" altLang="en-US"/>
              <a:pPr>
                <a:defRPr/>
              </a:pPr>
              <a:t>‹#›</a:t>
            </a:fld>
            <a:endParaRPr lang="en-US" altLang="en-US"/>
          </a:p>
        </p:txBody>
      </p:sp>
    </p:spTree>
    <p:extLst>
      <p:ext uri="{BB962C8B-B14F-4D97-AF65-F5344CB8AC3E}">
        <p14:creationId xmlns:p14="http://schemas.microsoft.com/office/powerpoint/2010/main" val="2286453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defTabSz="914400">
              <a:defRPr/>
            </a:lvl1pPr>
          </a:lstStyle>
          <a:p>
            <a:pPr>
              <a:defRPr/>
            </a:pPr>
            <a:fld id="{7E875ABF-3949-4BB9-BF8E-278267FAEA9A}" type="datetime1">
              <a:rPr lang="en-US" altLang="en-US"/>
              <a:pPr>
                <a:defRPr/>
              </a:pPr>
              <a:t>1/17/2020</a:t>
            </a:fld>
            <a:endParaRPr lang="en-US" altLang="en-US"/>
          </a:p>
        </p:txBody>
      </p:sp>
      <p:sp>
        <p:nvSpPr>
          <p:cNvPr id="8" name="Footer Placeholder 4"/>
          <p:cNvSpPr>
            <a:spLocks noGrp="1"/>
          </p:cNvSpPr>
          <p:nvPr>
            <p:ph type="ftr" sz="quarter" idx="11"/>
          </p:nvPr>
        </p:nvSpPr>
        <p:spPr/>
        <p:txBody>
          <a:bodyPr/>
          <a:lstStyle>
            <a:lvl1pPr defTabSz="914400">
              <a:defRPr/>
            </a:lvl1pPr>
          </a:lstStyle>
          <a:p>
            <a:pPr>
              <a:defRPr/>
            </a:pPr>
            <a:endParaRPr lang="en-US"/>
          </a:p>
        </p:txBody>
      </p:sp>
      <p:sp>
        <p:nvSpPr>
          <p:cNvPr id="9" name="Slide Number Placeholder 5"/>
          <p:cNvSpPr>
            <a:spLocks noGrp="1"/>
          </p:cNvSpPr>
          <p:nvPr>
            <p:ph type="sldNum" sz="quarter" idx="12"/>
          </p:nvPr>
        </p:nvSpPr>
        <p:spPr/>
        <p:txBody>
          <a:bodyPr/>
          <a:lstStyle>
            <a:lvl1pPr defTabSz="914400">
              <a:defRPr/>
            </a:lvl1pPr>
          </a:lstStyle>
          <a:p>
            <a:pPr>
              <a:defRPr/>
            </a:pPr>
            <a:fld id="{467B0B99-3461-48A6-9544-9EC860732D69}" type="slidenum">
              <a:rPr lang="en-US" altLang="en-US"/>
              <a:pPr>
                <a:defRPr/>
              </a:pPr>
              <a:t>‹#›</a:t>
            </a:fld>
            <a:endParaRPr lang="en-US" altLang="en-US"/>
          </a:p>
        </p:txBody>
      </p:sp>
    </p:spTree>
    <p:extLst>
      <p:ext uri="{BB962C8B-B14F-4D97-AF65-F5344CB8AC3E}">
        <p14:creationId xmlns:p14="http://schemas.microsoft.com/office/powerpoint/2010/main" val="400013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pPr>
              <a:defRPr/>
            </a:pPr>
            <a:fld id="{11790BE5-10A7-433D-8CFB-99FD27FA4B61}" type="datetime1">
              <a:rPr lang="en-US" altLang="en-US"/>
              <a:pPr>
                <a:defRPr/>
              </a:pPr>
              <a:t>1/17/2020</a:t>
            </a:fld>
            <a:endParaRPr lang="en-US" altLang="en-US"/>
          </a:p>
        </p:txBody>
      </p:sp>
      <p:sp>
        <p:nvSpPr>
          <p:cNvPr id="4" name="Footer Placeholder 4"/>
          <p:cNvSpPr>
            <a:spLocks noGrp="1"/>
          </p:cNvSpPr>
          <p:nvPr>
            <p:ph type="ftr" sz="quarter" idx="11"/>
          </p:nvPr>
        </p:nvSpPr>
        <p:spPr/>
        <p:txBody>
          <a:bodyPr/>
          <a:lstStyle>
            <a:lvl1pPr defTabSz="914400">
              <a:defRPr/>
            </a:lvl1pPr>
          </a:lstStyle>
          <a:p>
            <a:pPr>
              <a:defRPr/>
            </a:pPr>
            <a:endParaRPr lang="en-US"/>
          </a:p>
        </p:txBody>
      </p:sp>
      <p:sp>
        <p:nvSpPr>
          <p:cNvPr id="5" name="Slide Number Placeholder 5"/>
          <p:cNvSpPr>
            <a:spLocks noGrp="1"/>
          </p:cNvSpPr>
          <p:nvPr>
            <p:ph type="sldNum" sz="quarter" idx="12"/>
          </p:nvPr>
        </p:nvSpPr>
        <p:spPr/>
        <p:txBody>
          <a:bodyPr/>
          <a:lstStyle>
            <a:lvl1pPr defTabSz="914400">
              <a:defRPr/>
            </a:lvl1pPr>
          </a:lstStyle>
          <a:p>
            <a:pPr>
              <a:defRPr/>
            </a:pPr>
            <a:fld id="{EBD00A1B-2165-4763-B722-D56991752BC1}" type="slidenum">
              <a:rPr lang="en-US" altLang="en-US"/>
              <a:pPr>
                <a:defRPr/>
              </a:pPr>
              <a:t>‹#›</a:t>
            </a:fld>
            <a:endParaRPr lang="en-US" altLang="en-US"/>
          </a:p>
        </p:txBody>
      </p:sp>
    </p:spTree>
    <p:extLst>
      <p:ext uri="{BB962C8B-B14F-4D97-AF65-F5344CB8AC3E}">
        <p14:creationId xmlns:p14="http://schemas.microsoft.com/office/powerpoint/2010/main" val="40196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OT Lscape R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51688" y="219075"/>
            <a:ext cx="17557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defTabSz="914400">
              <a:defRPr/>
            </a:lvl1pPr>
          </a:lstStyle>
          <a:p>
            <a:pPr>
              <a:defRPr/>
            </a:pPr>
            <a:fld id="{F9FACA7A-3953-4BF5-B168-547838BF5AE8}" type="datetime1">
              <a:rPr lang="en-US" altLang="en-US"/>
              <a:pPr>
                <a:defRPr/>
              </a:pPr>
              <a:t>1/17/2020</a:t>
            </a:fld>
            <a:endParaRPr lang="en-US" altLang="en-US"/>
          </a:p>
        </p:txBody>
      </p:sp>
      <p:sp>
        <p:nvSpPr>
          <p:cNvPr id="4" name="Footer Placeholder 4"/>
          <p:cNvSpPr>
            <a:spLocks noGrp="1"/>
          </p:cNvSpPr>
          <p:nvPr>
            <p:ph type="ftr" sz="quarter" idx="11"/>
          </p:nvPr>
        </p:nvSpPr>
        <p:spPr/>
        <p:txBody>
          <a:bodyPr/>
          <a:lstStyle>
            <a:lvl1pPr defTabSz="914400">
              <a:defRPr/>
            </a:lvl1pPr>
          </a:lstStyle>
          <a:p>
            <a:pPr>
              <a:defRPr/>
            </a:pPr>
            <a:endParaRPr lang="en-US"/>
          </a:p>
        </p:txBody>
      </p:sp>
      <p:sp>
        <p:nvSpPr>
          <p:cNvPr id="5" name="Slide Number Placeholder 5"/>
          <p:cNvSpPr>
            <a:spLocks noGrp="1"/>
          </p:cNvSpPr>
          <p:nvPr>
            <p:ph type="sldNum" sz="quarter" idx="12"/>
          </p:nvPr>
        </p:nvSpPr>
        <p:spPr/>
        <p:txBody>
          <a:bodyPr/>
          <a:lstStyle>
            <a:lvl1pPr defTabSz="914400">
              <a:defRPr/>
            </a:lvl1pPr>
          </a:lstStyle>
          <a:p>
            <a:pPr>
              <a:defRPr/>
            </a:pPr>
            <a:fld id="{5514BFA3-6E47-4052-9A54-55F3F1D0F36A}" type="slidenum">
              <a:rPr lang="en-US" altLang="en-US"/>
              <a:pPr>
                <a:defRPr/>
              </a:pPr>
              <a:t>‹#›</a:t>
            </a:fld>
            <a:endParaRPr lang="en-US" altLang="en-US"/>
          </a:p>
        </p:txBody>
      </p:sp>
    </p:spTree>
    <p:extLst>
      <p:ext uri="{BB962C8B-B14F-4D97-AF65-F5344CB8AC3E}">
        <p14:creationId xmlns:p14="http://schemas.microsoft.com/office/powerpoint/2010/main" val="423323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3"/>
          <p:cNvSpPr>
            <a:spLocks noGrp="1"/>
          </p:cNvSpPr>
          <p:nvPr>
            <p:ph type="sldNum" sz="quarter" idx="11"/>
          </p:nvPr>
        </p:nvSpPr>
        <p:spPr/>
        <p:txBody>
          <a:bodyPr/>
          <a:lstStyle>
            <a:lvl1pPr>
              <a:defRPr/>
            </a:lvl1pPr>
          </a:lstStyle>
          <a:p>
            <a:pPr>
              <a:defRPr/>
            </a:pPr>
            <a:fld id="{1935F59F-4892-483E-AAF8-B423AEBD23EA}" type="slidenum">
              <a:rPr lang="en-GB"/>
              <a:pPr>
                <a:defRPr/>
              </a:pPr>
              <a:t>‹#›</a:t>
            </a:fld>
            <a:endParaRPr lang="en-GB"/>
          </a:p>
        </p:txBody>
      </p:sp>
    </p:spTree>
    <p:extLst>
      <p:ext uri="{BB962C8B-B14F-4D97-AF65-F5344CB8AC3E}">
        <p14:creationId xmlns:p14="http://schemas.microsoft.com/office/powerpoint/2010/main" val="184792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fld id="{E7BCBFF4-7AB4-4458-8E6E-25847F1717CE}" type="datetime1">
              <a:rPr lang="en-US" altLang="en-US"/>
              <a:pPr>
                <a:defRPr/>
              </a:pPr>
              <a:t>1/17/2020</a:t>
            </a:fld>
            <a:endParaRPr lang="en-US" alt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07CE9203-2921-471A-B301-B965969F0F94}" type="slidenum">
              <a:rPr lang="en-US" altLang="en-US"/>
              <a:pPr>
                <a:defRPr/>
              </a:pPr>
              <a:t>‹#›</a:t>
            </a:fld>
            <a:endParaRPr lang="en-US" altLang="en-US"/>
          </a:p>
        </p:txBody>
      </p:sp>
    </p:spTree>
    <p:extLst>
      <p:ext uri="{BB962C8B-B14F-4D97-AF65-F5344CB8AC3E}">
        <p14:creationId xmlns:p14="http://schemas.microsoft.com/office/powerpoint/2010/main" val="1494812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fld id="{EB233A97-53EF-4AFD-8280-3A6061FEF253}" type="datetime1">
              <a:rPr lang="en-US" altLang="en-US"/>
              <a:pPr>
                <a:defRPr/>
              </a:pPr>
              <a:t>1/17/2020</a:t>
            </a:fld>
            <a:endParaRPr lang="en-US" alt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AFC7CA21-9F01-4837-8E3A-CAF5A0E76C69}" type="slidenum">
              <a:rPr lang="en-US" altLang="en-US"/>
              <a:pPr>
                <a:defRPr/>
              </a:pPr>
              <a:t>‹#›</a:t>
            </a:fld>
            <a:endParaRPr lang="en-US" altLang="en-US"/>
          </a:p>
        </p:txBody>
      </p:sp>
    </p:spTree>
    <p:extLst>
      <p:ext uri="{BB962C8B-B14F-4D97-AF65-F5344CB8AC3E}">
        <p14:creationId xmlns:p14="http://schemas.microsoft.com/office/powerpoint/2010/main" val="2568274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fld id="{691C0D6A-5476-4B19-8A49-234C16195BFF}" type="datetime1">
              <a:rPr lang="en-US" altLang="en-US"/>
              <a:pPr>
                <a:defRPr/>
              </a:pPr>
              <a:t>1/17/2020</a:t>
            </a:fld>
            <a:endParaRPr lang="en-US" alt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A906F42-AE96-4ADD-A3BE-CAC8D59D7FE3}" type="slidenum">
              <a:rPr lang="en-US" altLang="en-US"/>
              <a:pPr>
                <a:defRPr/>
              </a:pPr>
              <a:t>‹#›</a:t>
            </a:fld>
            <a:endParaRPr lang="en-US" altLang="en-US"/>
          </a:p>
        </p:txBody>
      </p:sp>
    </p:spTree>
    <p:extLst>
      <p:ext uri="{BB962C8B-B14F-4D97-AF65-F5344CB8AC3E}">
        <p14:creationId xmlns:p14="http://schemas.microsoft.com/office/powerpoint/2010/main" val="3064697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fld id="{6B4BC3DE-A97B-4478-BAD0-7F56742ADC17}" type="datetime1">
              <a:rPr lang="en-US" altLang="en-US"/>
              <a:pPr>
                <a:defRPr/>
              </a:pPr>
              <a:t>1/17/2020</a:t>
            </a:fld>
            <a:endParaRPr lang="en-US" alt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B2FB1670-8507-4C06-864A-CF8001C6EBE5}" type="slidenum">
              <a:rPr lang="en-US" altLang="en-US"/>
              <a:pPr>
                <a:defRPr/>
              </a:pPr>
              <a:t>‹#›</a:t>
            </a:fld>
            <a:endParaRPr lang="en-US" altLang="en-US"/>
          </a:p>
        </p:txBody>
      </p:sp>
    </p:spTree>
    <p:extLst>
      <p:ext uri="{BB962C8B-B14F-4D97-AF65-F5344CB8AC3E}">
        <p14:creationId xmlns:p14="http://schemas.microsoft.com/office/powerpoint/2010/main" val="368255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6"/>
          <p:cNvSpPr>
            <a:spLocks noGrp="1" noChangeArrowheads="1"/>
          </p:cNvSpPr>
          <p:nvPr>
            <p:ph type="sldNum" sz="quarter" idx="11"/>
          </p:nvPr>
        </p:nvSpPr>
        <p:spPr/>
        <p:txBody>
          <a:bodyPr/>
          <a:lstStyle>
            <a:lvl1pPr>
              <a:defRPr/>
            </a:lvl1pPr>
          </a:lstStyle>
          <a:p>
            <a:pPr>
              <a:defRPr/>
            </a:pPr>
            <a:fld id="{B0774803-7960-49A7-B808-5A9DD45CDED1}" type="slidenum">
              <a:rPr lang="en-GB"/>
              <a:pPr>
                <a:defRPr/>
              </a:pPr>
              <a:t>‹#›</a:t>
            </a:fld>
            <a:endParaRPr lang="en-GB"/>
          </a:p>
        </p:txBody>
      </p:sp>
    </p:spTree>
    <p:extLst>
      <p:ext uri="{BB962C8B-B14F-4D97-AF65-F5344CB8AC3E}">
        <p14:creationId xmlns:p14="http://schemas.microsoft.com/office/powerpoint/2010/main" val="193453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381750"/>
            <a:ext cx="2301875" cy="360363"/>
          </a:xfrm>
          <a:prstGeom prst="rect">
            <a:avLst/>
          </a:prstGeom>
        </p:spPr>
        <p:txBody>
          <a:bodyPr/>
          <a:lstStyle>
            <a:lvl1pPr>
              <a:defRPr sz="1400"/>
            </a:lvl1pPr>
          </a:lstStyle>
          <a:p>
            <a:pPr>
              <a:defRPr/>
            </a:pPr>
            <a:endParaRPr lang="en-GB"/>
          </a:p>
        </p:txBody>
      </p:sp>
      <p:sp>
        <p:nvSpPr>
          <p:cNvPr id="5" name="Rectangle 6"/>
          <p:cNvSpPr>
            <a:spLocks noGrp="1" noChangeArrowheads="1"/>
          </p:cNvSpPr>
          <p:nvPr>
            <p:ph type="sldNum" sz="quarter" idx="11"/>
          </p:nvPr>
        </p:nvSpPr>
        <p:spPr/>
        <p:txBody>
          <a:bodyPr/>
          <a:lstStyle>
            <a:lvl1pPr>
              <a:defRPr/>
            </a:lvl1pPr>
          </a:lstStyle>
          <a:p>
            <a:pPr>
              <a:defRPr/>
            </a:pPr>
            <a:fld id="{1296BF81-16D5-49B2-995C-0539ED27AD55}" type="slidenum">
              <a:rPr lang="en-GB"/>
              <a:pPr>
                <a:defRPr/>
              </a:pPr>
              <a:t>‹#›</a:t>
            </a:fld>
            <a:endParaRPr lang="en-GB"/>
          </a:p>
        </p:txBody>
      </p:sp>
    </p:spTree>
    <p:extLst>
      <p:ext uri="{BB962C8B-B14F-4D97-AF65-F5344CB8AC3E}">
        <p14:creationId xmlns:p14="http://schemas.microsoft.com/office/powerpoint/2010/main" val="355291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2209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00" y="2209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685800" y="6381750"/>
            <a:ext cx="2301875" cy="360363"/>
          </a:xfrm>
          <a:prstGeom prst="rect">
            <a:avLst/>
          </a:prstGeom>
        </p:spPr>
        <p:txBody>
          <a:bodyPr/>
          <a:lstStyle>
            <a:lvl1pPr>
              <a:defRPr sz="1400"/>
            </a:lvl1pPr>
          </a:lstStyle>
          <a:p>
            <a:pPr>
              <a:defRPr/>
            </a:pPr>
            <a:endParaRPr lang="en-GB"/>
          </a:p>
        </p:txBody>
      </p:sp>
      <p:sp>
        <p:nvSpPr>
          <p:cNvPr id="6" name="Rectangle 6"/>
          <p:cNvSpPr>
            <a:spLocks noGrp="1" noChangeArrowheads="1"/>
          </p:cNvSpPr>
          <p:nvPr>
            <p:ph type="sldNum" sz="quarter" idx="11"/>
          </p:nvPr>
        </p:nvSpPr>
        <p:spPr/>
        <p:txBody>
          <a:bodyPr/>
          <a:lstStyle>
            <a:lvl1pPr>
              <a:defRPr/>
            </a:lvl1pPr>
          </a:lstStyle>
          <a:p>
            <a:pPr>
              <a:defRPr/>
            </a:pPr>
            <a:fld id="{48DE16F8-E264-48C8-A02C-C805BA3735F6}" type="slidenum">
              <a:rPr lang="en-GB"/>
              <a:pPr>
                <a:defRPr/>
              </a:pPr>
              <a:t>‹#›</a:t>
            </a:fld>
            <a:endParaRPr lang="en-GB"/>
          </a:p>
        </p:txBody>
      </p:sp>
    </p:spTree>
    <p:extLst>
      <p:ext uri="{BB962C8B-B14F-4D97-AF65-F5344CB8AC3E}">
        <p14:creationId xmlns:p14="http://schemas.microsoft.com/office/powerpoint/2010/main" val="206168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xfrm>
            <a:off x="685800" y="6381750"/>
            <a:ext cx="2301875" cy="360363"/>
          </a:xfrm>
          <a:prstGeom prst="rect">
            <a:avLst/>
          </a:prstGeom>
        </p:spPr>
        <p:txBody>
          <a:bodyPr/>
          <a:lstStyle>
            <a:lvl1pPr>
              <a:defRPr sz="1400"/>
            </a:lvl1pPr>
          </a:lstStyle>
          <a:p>
            <a:pPr>
              <a:defRPr/>
            </a:pPr>
            <a:endParaRPr lang="en-GB"/>
          </a:p>
        </p:txBody>
      </p:sp>
      <p:sp>
        <p:nvSpPr>
          <p:cNvPr id="8" name="Rectangle 6"/>
          <p:cNvSpPr>
            <a:spLocks noGrp="1" noChangeArrowheads="1"/>
          </p:cNvSpPr>
          <p:nvPr>
            <p:ph type="sldNum" sz="quarter" idx="11"/>
          </p:nvPr>
        </p:nvSpPr>
        <p:spPr/>
        <p:txBody>
          <a:bodyPr/>
          <a:lstStyle>
            <a:lvl1pPr>
              <a:defRPr/>
            </a:lvl1pPr>
          </a:lstStyle>
          <a:p>
            <a:pPr>
              <a:defRPr/>
            </a:pPr>
            <a:fld id="{78B84062-6A6A-495C-9D6E-EEA9F3C87686}" type="slidenum">
              <a:rPr lang="en-GB"/>
              <a:pPr>
                <a:defRPr/>
              </a:pPr>
              <a:t>‹#›</a:t>
            </a:fld>
            <a:endParaRPr lang="en-GB"/>
          </a:p>
        </p:txBody>
      </p:sp>
    </p:spTree>
    <p:extLst>
      <p:ext uri="{BB962C8B-B14F-4D97-AF65-F5344CB8AC3E}">
        <p14:creationId xmlns:p14="http://schemas.microsoft.com/office/powerpoint/2010/main" val="2347770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xfrm>
            <a:off x="685800" y="6381750"/>
            <a:ext cx="2301875" cy="360363"/>
          </a:xfrm>
          <a:prstGeom prst="rect">
            <a:avLst/>
          </a:prstGeom>
        </p:spPr>
        <p:txBody>
          <a:bodyPr/>
          <a:lstStyle>
            <a:lvl1pPr>
              <a:defRPr sz="1400"/>
            </a:lvl1pPr>
          </a:lstStyle>
          <a:p>
            <a:pPr>
              <a:defRPr/>
            </a:pPr>
            <a:endParaRPr lang="en-GB"/>
          </a:p>
        </p:txBody>
      </p:sp>
      <p:sp>
        <p:nvSpPr>
          <p:cNvPr id="4" name="Rectangle 6"/>
          <p:cNvSpPr>
            <a:spLocks noGrp="1" noChangeArrowheads="1"/>
          </p:cNvSpPr>
          <p:nvPr>
            <p:ph type="sldNum" sz="quarter" idx="11"/>
          </p:nvPr>
        </p:nvSpPr>
        <p:spPr/>
        <p:txBody>
          <a:bodyPr/>
          <a:lstStyle>
            <a:lvl1pPr>
              <a:defRPr/>
            </a:lvl1pPr>
          </a:lstStyle>
          <a:p>
            <a:pPr>
              <a:defRPr/>
            </a:pPr>
            <a:fld id="{D4EC6980-ADAE-4195-9EEB-FA512CFEA90E}" type="slidenum">
              <a:rPr lang="en-GB"/>
              <a:pPr>
                <a:defRPr/>
              </a:pPr>
              <a:t>‹#›</a:t>
            </a:fld>
            <a:endParaRPr lang="en-GB"/>
          </a:p>
        </p:txBody>
      </p:sp>
    </p:spTree>
    <p:extLst>
      <p:ext uri="{BB962C8B-B14F-4D97-AF65-F5344CB8AC3E}">
        <p14:creationId xmlns:p14="http://schemas.microsoft.com/office/powerpoint/2010/main" val="265855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381750"/>
            <a:ext cx="2301875" cy="360363"/>
          </a:xfrm>
          <a:prstGeom prst="rect">
            <a:avLst/>
          </a:prstGeom>
        </p:spPr>
        <p:txBody>
          <a:bodyPr/>
          <a:lstStyle>
            <a:lvl1pPr>
              <a:defRPr sz="1400"/>
            </a:lvl1pPr>
          </a:lstStyle>
          <a:p>
            <a:pPr>
              <a:defRPr/>
            </a:pPr>
            <a:endParaRPr lang="en-GB"/>
          </a:p>
        </p:txBody>
      </p:sp>
      <p:sp>
        <p:nvSpPr>
          <p:cNvPr id="3" name="Rectangle 6"/>
          <p:cNvSpPr>
            <a:spLocks noGrp="1" noChangeArrowheads="1"/>
          </p:cNvSpPr>
          <p:nvPr>
            <p:ph type="sldNum" sz="quarter" idx="11"/>
          </p:nvPr>
        </p:nvSpPr>
        <p:spPr/>
        <p:txBody>
          <a:bodyPr/>
          <a:lstStyle>
            <a:lvl1pPr>
              <a:defRPr/>
            </a:lvl1pPr>
          </a:lstStyle>
          <a:p>
            <a:pPr>
              <a:defRPr/>
            </a:pPr>
            <a:fld id="{81ACB989-D9C9-4E5F-85B7-349786641DAD}" type="slidenum">
              <a:rPr lang="en-GB"/>
              <a:pPr>
                <a:defRPr/>
              </a:pPr>
              <a:t>‹#›</a:t>
            </a:fld>
            <a:endParaRPr lang="en-GB"/>
          </a:p>
        </p:txBody>
      </p:sp>
    </p:spTree>
    <p:extLst>
      <p:ext uri="{BB962C8B-B14F-4D97-AF65-F5344CB8AC3E}">
        <p14:creationId xmlns:p14="http://schemas.microsoft.com/office/powerpoint/2010/main" val="139930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381750"/>
            <a:ext cx="2301875" cy="360363"/>
          </a:xfrm>
          <a:prstGeom prst="rect">
            <a:avLst/>
          </a:prstGeom>
        </p:spPr>
        <p:txBody>
          <a:bodyPr/>
          <a:lstStyle>
            <a:lvl1pPr>
              <a:defRPr sz="1400"/>
            </a:lvl1pPr>
          </a:lstStyle>
          <a:p>
            <a:pPr>
              <a:defRPr/>
            </a:pPr>
            <a:endParaRPr lang="en-GB"/>
          </a:p>
        </p:txBody>
      </p:sp>
      <p:sp>
        <p:nvSpPr>
          <p:cNvPr id="6" name="Rectangle 6"/>
          <p:cNvSpPr>
            <a:spLocks noGrp="1" noChangeArrowheads="1"/>
          </p:cNvSpPr>
          <p:nvPr>
            <p:ph type="sldNum" sz="quarter" idx="11"/>
          </p:nvPr>
        </p:nvSpPr>
        <p:spPr/>
        <p:txBody>
          <a:bodyPr/>
          <a:lstStyle>
            <a:lvl1pPr>
              <a:defRPr/>
            </a:lvl1pPr>
          </a:lstStyle>
          <a:p>
            <a:pPr>
              <a:defRPr/>
            </a:pPr>
            <a:fld id="{CC8C1C0A-1457-44FA-85C1-FC6879B52D37}" type="slidenum">
              <a:rPr lang="en-GB"/>
              <a:pPr>
                <a:defRPr/>
              </a:pPr>
              <a:t>‹#›</a:t>
            </a:fld>
            <a:endParaRPr lang="en-GB"/>
          </a:p>
        </p:txBody>
      </p:sp>
    </p:spTree>
    <p:extLst>
      <p:ext uri="{BB962C8B-B14F-4D97-AF65-F5344CB8AC3E}">
        <p14:creationId xmlns:p14="http://schemas.microsoft.com/office/powerpoint/2010/main" val="62339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0668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2209800"/>
            <a:ext cx="7620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charset="-128"/>
                <a:cs typeface="Arial" charset="0"/>
              </a:defRPr>
            </a:lvl1pPr>
          </a:lstStyle>
          <a:p>
            <a:pPr>
              <a:defRPr/>
            </a:pPr>
            <a:fld id="{9CA43CBA-2F49-4023-B198-6BD8FB019E5C}" type="slidenum">
              <a:rPr lang="en-GB"/>
              <a:pPr>
                <a:defRPr/>
              </a:pPr>
              <a:t>‹#›</a:t>
            </a:fld>
            <a:endParaRPr lang="en-GB"/>
          </a:p>
        </p:txBody>
      </p:sp>
      <p:sp>
        <p:nvSpPr>
          <p:cNvPr id="2" name="Rectangle 13"/>
          <p:cNvSpPr>
            <a:spLocks noChangeArrowheads="1"/>
          </p:cNvSpPr>
          <p:nvPr userDrawn="1"/>
        </p:nvSpPr>
        <p:spPr bwMode="auto">
          <a:xfrm>
            <a:off x="3352800" y="3152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Frutiger 45 Light" pitchFamily="34" charset="0"/>
                <a:ea typeface="ＭＳ Ｐゴシック" pitchFamily="34" charset="-128"/>
              </a:defRPr>
            </a:lvl1pPr>
            <a:lvl2pPr marL="742950" indent="-285750" eaLnBrk="0" hangingPunct="0">
              <a:defRPr sz="2800">
                <a:solidFill>
                  <a:schemeClr val="tx1"/>
                </a:solidFill>
                <a:latin typeface="Frutiger 45 Light" pitchFamily="34" charset="0"/>
                <a:ea typeface="ＭＳ Ｐゴシック" pitchFamily="34" charset="-128"/>
              </a:defRPr>
            </a:lvl2pPr>
            <a:lvl3pPr marL="1143000" indent="-228600" eaLnBrk="0" hangingPunct="0">
              <a:defRPr sz="2800">
                <a:solidFill>
                  <a:schemeClr val="tx1"/>
                </a:solidFill>
                <a:latin typeface="Frutiger 45 Light" pitchFamily="34" charset="0"/>
                <a:ea typeface="ＭＳ Ｐゴシック" pitchFamily="34" charset="-128"/>
              </a:defRPr>
            </a:lvl3pPr>
            <a:lvl4pPr marL="1600200" indent="-228600" eaLnBrk="0" hangingPunct="0">
              <a:defRPr sz="2800">
                <a:solidFill>
                  <a:schemeClr val="tx1"/>
                </a:solidFill>
                <a:latin typeface="Frutiger 45 Light" pitchFamily="34" charset="0"/>
                <a:ea typeface="ＭＳ Ｐゴシック" pitchFamily="34" charset="-128"/>
              </a:defRPr>
            </a:lvl4pPr>
            <a:lvl5pPr marL="2057400" indent="-228600" eaLnBrk="0" hangingPunct="0">
              <a:defRPr sz="2800">
                <a:solidFill>
                  <a:schemeClr val="tx1"/>
                </a:solidFill>
                <a:latin typeface="Frutiger 45 Light"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Frutiger 45 Light"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Frutiger 45 Light"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Frutiger 45 Light"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Frutiger 45 Light" pitchFamily="34" charset="0"/>
                <a:ea typeface="ＭＳ Ｐゴシック" pitchFamily="34" charset="-128"/>
              </a:defRPr>
            </a:lvl9pPr>
          </a:lstStyle>
          <a:p>
            <a:pPr>
              <a:defRPr/>
            </a:pPr>
            <a:endParaRPr lang="en-US" altLang="en-US"/>
          </a:p>
        </p:txBody>
      </p:sp>
      <p:sp>
        <p:nvSpPr>
          <p:cNvPr id="1032" name="Slide Number Placeholder 4"/>
          <p:cNvSpPr txBox="1">
            <a:spLocks/>
          </p:cNvSpPr>
          <p:nvPr userDrawn="1"/>
        </p:nvSpPr>
        <p:spPr bwMode="auto">
          <a:xfrm>
            <a:off x="3563888" y="6324600"/>
            <a:ext cx="558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Frutiger 45 Light" pitchFamily="34" charset="0"/>
                <a:ea typeface="ＭＳ Ｐゴシック" pitchFamily="34" charset="-128"/>
              </a:defRPr>
            </a:lvl1pPr>
            <a:lvl2pPr marL="742950" indent="-285750" eaLnBrk="0" hangingPunct="0">
              <a:defRPr sz="2800">
                <a:solidFill>
                  <a:schemeClr val="tx1"/>
                </a:solidFill>
                <a:latin typeface="Frutiger 45 Light" pitchFamily="34" charset="0"/>
                <a:ea typeface="ＭＳ Ｐゴシック" pitchFamily="34" charset="-128"/>
              </a:defRPr>
            </a:lvl2pPr>
            <a:lvl3pPr marL="1143000" indent="-228600" eaLnBrk="0" hangingPunct="0">
              <a:defRPr sz="2800">
                <a:solidFill>
                  <a:schemeClr val="tx1"/>
                </a:solidFill>
                <a:latin typeface="Frutiger 45 Light" pitchFamily="34" charset="0"/>
                <a:ea typeface="ＭＳ Ｐゴシック" pitchFamily="34" charset="-128"/>
              </a:defRPr>
            </a:lvl3pPr>
            <a:lvl4pPr marL="1600200" indent="-228600" eaLnBrk="0" hangingPunct="0">
              <a:defRPr sz="2800">
                <a:solidFill>
                  <a:schemeClr val="tx1"/>
                </a:solidFill>
                <a:latin typeface="Frutiger 45 Light" pitchFamily="34" charset="0"/>
                <a:ea typeface="ＭＳ Ｐゴシック" pitchFamily="34" charset="-128"/>
              </a:defRPr>
            </a:lvl4pPr>
            <a:lvl5pPr marL="2057400" indent="-228600" eaLnBrk="0" hangingPunct="0">
              <a:defRPr sz="2800">
                <a:solidFill>
                  <a:schemeClr val="tx1"/>
                </a:solidFill>
                <a:latin typeface="Frutiger 45 Light"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Frutiger 45 Light"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Frutiger 45 Light"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Frutiger 45 Light"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Frutiger 45 Light" pitchFamily="34" charset="0"/>
                <a:ea typeface="ＭＳ Ｐゴシック" pitchFamily="34" charset="-128"/>
              </a:defRPr>
            </a:lvl9pPr>
          </a:lstStyle>
          <a:p>
            <a:pPr algn="l">
              <a:defRPr/>
            </a:pPr>
            <a:r>
              <a:rPr lang="en-GB" altLang="en-US" sz="1300" dirty="0">
                <a:solidFill>
                  <a:srgbClr val="008080"/>
                </a:solidFill>
                <a:latin typeface="Arial Black" pitchFamily="34" charset="0"/>
                <a:ea typeface="Arial" charset="0"/>
                <a:cs typeface="Arial Black" pitchFamily="34" charset="0"/>
              </a:rPr>
              <a:t>www.RCOT.co.uk</a:t>
            </a:r>
          </a:p>
        </p:txBody>
      </p:sp>
      <p:pic>
        <p:nvPicPr>
          <p:cNvPr id="9" name="Picture 1"/>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815169" y="188640"/>
            <a:ext cx="208121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323528" y="6321514"/>
            <a:ext cx="2520280" cy="707886"/>
          </a:xfrm>
          <a:prstGeom prst="rect">
            <a:avLst/>
          </a:prstGeom>
          <a:noFill/>
        </p:spPr>
        <p:txBody>
          <a:bodyPr wrap="square" rtlCol="0">
            <a:spAutoFit/>
          </a:bodyPr>
          <a:lstStyle/>
          <a:p>
            <a:r>
              <a:rPr lang="en-GB" sz="800" dirty="0">
                <a:latin typeface="Calibri" panose="020F0502020204030204" pitchFamily="34" charset="0"/>
              </a:rPr>
              <a:t>RCOT implementation Toolkit/CPD</a:t>
            </a:r>
            <a:r>
              <a:rPr lang="en-GB" sz="800" baseline="0" dirty="0">
                <a:latin typeface="Calibri" panose="020F0502020204030204" pitchFamily="34" charset="0"/>
              </a:rPr>
              <a:t> Session</a:t>
            </a:r>
          </a:p>
          <a:p>
            <a:r>
              <a:rPr lang="en-GB" sz="800" baseline="0" dirty="0">
                <a:latin typeface="Calibri" panose="020F0502020204030204" pitchFamily="34" charset="0"/>
              </a:rPr>
              <a:t>© 2020 Royal College of Occupational Therapists</a:t>
            </a:r>
          </a:p>
          <a:p>
            <a:r>
              <a:rPr lang="en-GB" sz="800" baseline="0" dirty="0">
                <a:latin typeface="Calibri" panose="020F0502020204030204" pitchFamily="34" charset="0"/>
              </a:rPr>
              <a:t>This PowerPoint may be copied and adapted for non-commercial use</a:t>
            </a:r>
          </a:p>
          <a:p>
            <a:endParaRPr lang="en-GB" sz="800" dirty="0"/>
          </a:p>
        </p:txBody>
      </p:sp>
    </p:spTree>
  </p:cSld>
  <p:clrMap bg1="lt1" tx1="dk1" bg2="lt2" tx2="dk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 id="2147484513" r:id="rId12"/>
  </p:sldLayoutIdLst>
  <p:hf hdr="0" ftr="0" dt="0"/>
  <p:txStyles>
    <p:titleStyle>
      <a:lvl1pPr algn="ctr" rtl="0" eaLnBrk="0" fontAlgn="base" hangingPunct="0">
        <a:spcBef>
          <a:spcPct val="0"/>
        </a:spcBef>
        <a:spcAft>
          <a:spcPct val="0"/>
        </a:spcAft>
        <a:defRPr sz="4400">
          <a:solidFill>
            <a:schemeClr val="tx2"/>
          </a:solidFill>
          <a:latin typeface="Arial"/>
          <a:ea typeface="ＭＳ Ｐゴシック"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charset="-128"/>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128"/>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128"/>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128"/>
          <a:cs typeface="Arial"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898989"/>
                </a:solidFill>
                <a:latin typeface="Calibri" charset="0"/>
                <a:ea typeface="ＭＳ Ｐゴシック" charset="-128"/>
              </a:defRPr>
            </a:lvl1pPr>
          </a:lstStyle>
          <a:p>
            <a:pPr>
              <a:defRPr/>
            </a:pPr>
            <a:fld id="{3B6A7E72-8710-4F3A-B11F-25FC2015AC4D}" type="datetime1">
              <a:rPr lang="en-US" altLang="en-US"/>
              <a:pPr>
                <a:defRPr/>
              </a:pPr>
              <a:t>1/17/2020</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charset="0"/>
                <a:ea typeface="ＭＳ Ｐゴシック" charset="-128"/>
              </a:defRPr>
            </a:lvl1pPr>
          </a:lstStyle>
          <a:p>
            <a:pPr>
              <a:defRPr/>
            </a:pPr>
            <a:fld id="{BE859084-41CF-4BD4-8207-227BA7764B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14" r:id="rId1"/>
    <p:sldLayoutId id="2147484515" r:id="rId2"/>
    <p:sldLayoutId id="2147484516" r:id="rId3"/>
    <p:sldLayoutId id="2147484517" r:id="rId4"/>
    <p:sldLayoutId id="2147484518" r:id="rId5"/>
    <p:sldLayoutId id="2147484519" r:id="rId6"/>
    <p:sldLayoutId id="2147484520" r:id="rId7"/>
    <p:sldLayoutId id="2147484521" r:id="rId8"/>
    <p:sldLayoutId id="2147484522" r:id="rId9"/>
    <p:sldLayoutId id="2147484523" r:id="rId10"/>
    <p:sldLayoutId id="214748452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5"/>
          <p:cNvSpPr txBox="1">
            <a:spLocks noChangeArrowheads="1"/>
          </p:cNvSpPr>
          <p:nvPr/>
        </p:nvSpPr>
        <p:spPr bwMode="auto">
          <a:xfrm>
            <a:off x="323529" y="980728"/>
            <a:ext cx="856806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algn="ctr">
              <a:spcBef>
                <a:spcPct val="0"/>
              </a:spcBef>
              <a:buFontTx/>
              <a:buNone/>
            </a:pPr>
            <a:endParaRPr lang="en-GB" altLang="en-US" sz="4000" b="1" dirty="0">
              <a:solidFill>
                <a:srgbClr val="008080"/>
              </a:solidFill>
            </a:endParaRPr>
          </a:p>
          <a:p>
            <a:pPr algn="ctr" eaLnBrk="1" hangingPunct="1">
              <a:spcBef>
                <a:spcPct val="0"/>
              </a:spcBef>
              <a:spcAft>
                <a:spcPts val="1200"/>
              </a:spcAft>
              <a:buFontTx/>
              <a:buNone/>
            </a:pPr>
            <a:r>
              <a:rPr lang="en-GB" altLang="en-US" sz="4000" b="1" dirty="0">
                <a:solidFill>
                  <a:srgbClr val="008080"/>
                </a:solidFill>
              </a:rPr>
              <a:t>Occupational therapy in the prevention and management of falls in adults</a:t>
            </a:r>
          </a:p>
          <a:p>
            <a:pPr algn="ctr" eaLnBrk="1" hangingPunct="1">
              <a:spcBef>
                <a:spcPct val="0"/>
              </a:spcBef>
              <a:buFontTx/>
              <a:buNone/>
            </a:pPr>
            <a:r>
              <a:rPr lang="en-GB" altLang="en-US" b="1" dirty="0">
                <a:solidFill>
                  <a:schemeClr val="tx2"/>
                </a:solidFill>
              </a:rPr>
              <a:t>Practice guideline</a:t>
            </a:r>
          </a:p>
          <a:p>
            <a:pPr algn="ctr" eaLnBrk="1" hangingPunct="1">
              <a:spcBef>
                <a:spcPct val="0"/>
              </a:spcBef>
              <a:buFontTx/>
              <a:buNone/>
            </a:pPr>
            <a:r>
              <a:rPr lang="en-GB" altLang="en-US" sz="2400" b="1" dirty="0">
                <a:solidFill>
                  <a:schemeClr val="tx2"/>
                </a:solidFill>
              </a:rPr>
              <a:t>Second edition</a:t>
            </a:r>
          </a:p>
          <a:p>
            <a:pPr eaLnBrk="1" hangingPunct="1">
              <a:spcBef>
                <a:spcPct val="0"/>
              </a:spcBef>
              <a:buFontTx/>
              <a:buNone/>
            </a:pPr>
            <a:r>
              <a:rPr lang="en-GB" altLang="en-US" sz="4000" dirty="0">
                <a:solidFill>
                  <a:srgbClr val="000000"/>
                </a:solidFill>
                <a:latin typeface="Frutiger 45 Light" pitchFamily="34" charset="0"/>
              </a:rPr>
              <a:t>  </a:t>
            </a:r>
            <a:endParaRPr lang="en-GB" altLang="en-US" sz="2800" i="1" dirty="0">
              <a:solidFill>
                <a:srgbClr val="000000"/>
              </a:solidFill>
            </a:endParaRPr>
          </a:p>
          <a:p>
            <a:pPr algn="ctr" eaLnBrk="1" hangingPunct="1">
              <a:spcBef>
                <a:spcPct val="0"/>
              </a:spcBef>
              <a:buFontTx/>
              <a:buNone/>
            </a:pPr>
            <a:r>
              <a:rPr lang="en-GB" altLang="en-US" sz="2800" dirty="0">
                <a:solidFill>
                  <a:srgbClr val="000000"/>
                </a:solidFill>
              </a:rPr>
              <a:t>Royal College of Occupational Therapists</a:t>
            </a:r>
          </a:p>
          <a:p>
            <a:pPr algn="ctr" eaLnBrk="1" hangingPunct="1">
              <a:spcBef>
                <a:spcPct val="0"/>
              </a:spcBef>
              <a:buFontTx/>
              <a:buNone/>
            </a:pPr>
            <a:r>
              <a:rPr lang="en-GB" altLang="en-US" sz="2800" dirty="0">
                <a:solidFill>
                  <a:srgbClr val="000000"/>
                </a:solidFill>
              </a:rPr>
              <a:t>Specialist Section – Older People</a:t>
            </a:r>
          </a:p>
          <a:p>
            <a:pPr eaLnBrk="1" hangingPunct="1">
              <a:spcBef>
                <a:spcPct val="0"/>
              </a:spcBef>
              <a:buFontTx/>
              <a:buNone/>
            </a:pPr>
            <a:endParaRPr lang="en-GB" altLang="en-US" sz="2800" dirty="0">
              <a:solidFill>
                <a:srgbClr val="000000"/>
              </a:solidFill>
              <a:latin typeface="Frutiger 45 Light" pitchFamily="34" charset="0"/>
            </a:endParaRPr>
          </a:p>
          <a:p>
            <a:pPr>
              <a:spcBef>
                <a:spcPct val="0"/>
              </a:spcBef>
              <a:buFontTx/>
              <a:buNone/>
            </a:pPr>
            <a:endParaRPr lang="en-GB" altLang="en-US" sz="2800" dirty="0">
              <a:latin typeface="Frutiger 45 Light" pitchFamily="34" charset="0"/>
            </a:endParaRPr>
          </a:p>
        </p:txBody>
      </p:sp>
      <p:pic>
        <p:nvPicPr>
          <p:cNvPr id="3" name="Picture 2" descr="C:\Users\kahmad\AppData\Local\Microsoft\Windows\Temporary Internet Files\Content.Outlook\901KYJUV\CPD@RCO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894" y="188640"/>
            <a:ext cx="2162175" cy="563245"/>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8" y="404664"/>
            <a:ext cx="9144000" cy="1066800"/>
          </a:xfrm>
        </p:spPr>
        <p:txBody>
          <a:bodyPr/>
          <a:lstStyle/>
          <a:p>
            <a:pPr algn="l"/>
            <a:r>
              <a:rPr lang="en-GB" altLang="en-US" sz="4000" b="1" dirty="0">
                <a:latin typeface="Arial" charset="0"/>
                <a:ea typeface="ＭＳ Ｐゴシック" pitchFamily="34" charset="-128"/>
                <a:cs typeface="Arial" charset="0"/>
              </a:rPr>
              <a:t>Keeping active:</a:t>
            </a:r>
            <a:br>
              <a:rPr lang="en-GB" altLang="en-US" sz="4000" b="1" dirty="0">
                <a:latin typeface="Arial" charset="0"/>
                <a:ea typeface="ＭＳ Ｐゴシック" pitchFamily="34" charset="-128"/>
                <a:cs typeface="Arial" charset="0"/>
              </a:rPr>
            </a:br>
            <a:r>
              <a:rPr lang="en-GB" altLang="en-US" sz="4000" b="1" dirty="0">
                <a:latin typeface="Arial" charset="0"/>
                <a:ea typeface="ＭＳ Ｐゴシック" pitchFamily="34" charset="-128"/>
                <a:cs typeface="Arial" charset="0"/>
              </a:rPr>
              <a:t>reducing fear of falling</a:t>
            </a:r>
            <a:endParaRPr lang="en-GB" sz="4000" dirty="0"/>
          </a:p>
        </p:txBody>
      </p:sp>
      <p:sp>
        <p:nvSpPr>
          <p:cNvPr id="3" name="Content Placeholder 2"/>
          <p:cNvSpPr>
            <a:spLocks noGrp="1"/>
          </p:cNvSpPr>
          <p:nvPr>
            <p:ph idx="1"/>
          </p:nvPr>
        </p:nvSpPr>
        <p:spPr>
          <a:xfrm>
            <a:off x="683568" y="1916832"/>
            <a:ext cx="7620000" cy="3886200"/>
          </a:xfrm>
        </p:spPr>
        <p:txBody>
          <a:bodyPr/>
          <a:lstStyle/>
          <a:p>
            <a:pPr eaLnBrk="1" hangingPunct="1">
              <a:spcBef>
                <a:spcPct val="0"/>
              </a:spcBef>
              <a:buFontTx/>
              <a:buNone/>
            </a:pPr>
            <a:r>
              <a:rPr lang="en-GB" altLang="en-US" sz="2400" b="1" dirty="0"/>
              <a:t>Evidence overview:</a:t>
            </a:r>
          </a:p>
          <a:p>
            <a:pPr eaLnBrk="1" hangingPunct="1">
              <a:spcBef>
                <a:spcPct val="0"/>
              </a:spcBef>
              <a:buFontTx/>
              <a:buNone/>
            </a:pPr>
            <a:endParaRPr lang="en-GB" altLang="en-US" sz="2400" b="1" dirty="0"/>
          </a:p>
          <a:p>
            <a:pPr marL="0" indent="0">
              <a:buNone/>
            </a:pPr>
            <a:r>
              <a:rPr lang="en-US" sz="2000" dirty="0"/>
              <a:t>The evidence on fear of falling highlights the integral link between fear and activity levels. Although reducing the number of falls may be a key outcome for falls prevention activities, there is the potential to restrict activity as a </a:t>
            </a:r>
            <a:r>
              <a:rPr lang="en-US" sz="2000" dirty="0" err="1"/>
              <a:t>behavioural</a:t>
            </a:r>
            <a:r>
              <a:rPr lang="en-US" sz="2000" dirty="0"/>
              <a:t> response to engagement. People have different attitudes and levels of tolerance to risk. The occupational therapist therefore has a valuable role in working with the person, caregivers, family and friends to achieve a balance of risk and activity</a:t>
            </a:r>
            <a:r>
              <a:rPr lang="en-GB" sz="2000" dirty="0"/>
              <a:t>’</a:t>
            </a:r>
            <a:r>
              <a:rPr lang="en-GB" altLang="en-US" sz="2000" dirty="0"/>
              <a:t> (RCOT 2020, p28).</a:t>
            </a:r>
          </a:p>
          <a:p>
            <a:endParaRPr lang="en-GB" dirty="0"/>
          </a:p>
        </p:txBody>
      </p:sp>
      <p:sp>
        <p:nvSpPr>
          <p:cNvPr id="4" name="Slide Number Placeholder 3"/>
          <p:cNvSpPr>
            <a:spLocks noGrp="1"/>
          </p:cNvSpPr>
          <p:nvPr>
            <p:ph type="sldNum" sz="quarter" idx="11"/>
          </p:nvPr>
        </p:nvSpPr>
        <p:spPr/>
        <p:txBody>
          <a:bodyPr/>
          <a:lstStyle/>
          <a:p>
            <a:pPr>
              <a:defRPr/>
            </a:pPr>
            <a:fld id="{B0774803-7960-49A7-B808-5A9DD45CDED1}" type="slidenum">
              <a:rPr lang="en-GB" smtClean="0"/>
              <a:pPr>
                <a:defRPr/>
              </a:pPr>
              <a:t>10</a:t>
            </a:fld>
            <a:endParaRPr lang="en-GB" dirty="0"/>
          </a:p>
        </p:txBody>
      </p:sp>
    </p:spTree>
    <p:extLst>
      <p:ext uri="{BB962C8B-B14F-4D97-AF65-F5344CB8AC3E}">
        <p14:creationId xmlns:p14="http://schemas.microsoft.com/office/powerpoint/2010/main" val="3862827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44" name="Group 96"/>
          <p:cNvGraphicFramePr>
            <a:graphicFrameLocks noGrp="1"/>
          </p:cNvGraphicFramePr>
          <p:nvPr>
            <p:ph type="tbl" idx="4294967295"/>
            <p:extLst>
              <p:ext uri="{D42A27DB-BD31-4B8C-83A1-F6EECF244321}">
                <p14:modId xmlns:p14="http://schemas.microsoft.com/office/powerpoint/2010/main" val="2357965040"/>
              </p:ext>
            </p:extLst>
          </p:nvPr>
        </p:nvGraphicFramePr>
        <p:xfrm>
          <a:off x="755576" y="1556792"/>
          <a:ext cx="7632848" cy="4023324"/>
        </p:xfrm>
        <a:graphic>
          <a:graphicData uri="http://schemas.openxmlformats.org/drawingml/2006/table">
            <a:tbl>
              <a:tblPr/>
              <a:tblGrid>
                <a:gridCol w="512968">
                  <a:extLst>
                    <a:ext uri="{9D8B030D-6E8A-4147-A177-3AD203B41FA5}">
                      <a16:colId xmlns:a16="http://schemas.microsoft.com/office/drawing/2014/main" val="20000"/>
                    </a:ext>
                  </a:extLst>
                </a:gridCol>
                <a:gridCol w="6604638">
                  <a:extLst>
                    <a:ext uri="{9D8B030D-6E8A-4147-A177-3AD203B41FA5}">
                      <a16:colId xmlns:a16="http://schemas.microsoft.com/office/drawing/2014/main" val="20001"/>
                    </a:ext>
                  </a:extLst>
                </a:gridCol>
                <a:gridCol w="515242">
                  <a:extLst>
                    <a:ext uri="{9D8B030D-6E8A-4147-A177-3AD203B41FA5}">
                      <a16:colId xmlns:a16="http://schemas.microsoft.com/office/drawing/2014/main" val="20002"/>
                    </a:ext>
                  </a:extLst>
                </a:gridCol>
              </a:tblGrid>
              <a:tr h="761988">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a:ln>
                            <a:noFill/>
                          </a:ln>
                          <a:solidFill>
                            <a:schemeClr val="bg1"/>
                          </a:solidFill>
                          <a:effectLst/>
                          <a:latin typeface="Arial" pitchFamily="34" charset="0"/>
                          <a:ea typeface="ＭＳ Ｐゴシック"/>
                          <a:cs typeface="Times New Roman" pitchFamily="18" charset="0"/>
                        </a:rPr>
                        <a:t>Keeping active: reducing fear of falling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chemeClr val="bg1"/>
                          </a:solidFill>
                          <a:effectLst/>
                          <a:latin typeface="Arial" pitchFamily="34" charset="0"/>
                          <a:ea typeface="ＭＳ Ｐゴシック"/>
                          <a:cs typeface="Times New Roman" pitchFamily="18" charset="0"/>
                        </a:rPr>
                        <a:t>It is recommended that:</a:t>
                      </a:r>
                      <a:endParaRPr kumimoji="0" lang="en-GB" sz="2000" b="0" i="0" u="none" strike="noStrike" cap="none" normalizeH="0" baseline="0" dirty="0">
                        <a:ln>
                          <a:noFill/>
                        </a:ln>
                        <a:solidFill>
                          <a:schemeClr val="bg1"/>
                        </a:solidFill>
                        <a:effectLst/>
                        <a:latin typeface="Arial" pitchFamily="34" charset="0"/>
                        <a:ea typeface="ＭＳ Ｐゴシック"/>
                        <a:cs typeface="ＭＳ Ｐゴシック"/>
                      </a:endParaRPr>
                    </a:p>
                  </a:txBody>
                  <a:tcPr marT="45714" marB="45714"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8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322451">
                <a:tc>
                  <a:txBody>
                    <a:bodyPr/>
                    <a:lstStyle/>
                    <a:p>
                      <a:pPr marL="533400" marR="0" lvl="0" indent="-533400" algn="l" defTabSz="914400" rtl="0" eaLnBrk="0" fontAlgn="base" latinLnBrk="0" hangingPunct="0">
                        <a:lnSpc>
                          <a:spcPct val="100000"/>
                        </a:lnSpc>
                        <a:spcBef>
                          <a:spcPts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6. </a:t>
                      </a:r>
                    </a:p>
                  </a:txBody>
                  <a:tcPr marL="36000" marT="45714" marB="4571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Bef>
                          <a:spcPts val="200"/>
                        </a:spcBef>
                        <a:spcAft>
                          <a:spcPts val="200"/>
                        </a:spcAf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Occupational therapists should explore whether fear of falling may be restricting activity, both in and outside the home with the person, and include the promotion of occupational activity within individualised intervention plans.</a:t>
                      </a:r>
                    </a:p>
                    <a:p>
                      <a:pPr>
                        <a:spcBef>
                          <a:spcPts val="200"/>
                        </a:spcBef>
                        <a:spcAft>
                          <a:spcPts val="200"/>
                        </a:spcAf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(De </a:t>
                      </a:r>
                      <a:r>
                        <a:rPr kumimoji="0" lang="en-GB" sz="1600" b="0" i="0" u="none" strike="noStrike" cap="none" normalizeH="0" baseline="0" dirty="0" err="1">
                          <a:ln>
                            <a:noFill/>
                          </a:ln>
                          <a:solidFill>
                            <a:schemeClr val="tx1"/>
                          </a:solidFill>
                          <a:effectLst/>
                          <a:latin typeface="Arial" pitchFamily="34" charset="0"/>
                          <a:ea typeface="ＭＳ Ｐゴシック"/>
                          <a:cs typeface="Arial" pitchFamily="34" charset="0"/>
                        </a:rPr>
                        <a:t>Coninck</a:t>
                      </a: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 et al 2017 [A]; </a:t>
                      </a:r>
                      <a:r>
                        <a:rPr kumimoji="0" lang="en-GB" sz="1600" b="0" i="0" u="none" strike="noStrike" cap="none" normalizeH="0" baseline="0" dirty="0" err="1">
                          <a:ln>
                            <a:noFill/>
                          </a:ln>
                          <a:solidFill>
                            <a:schemeClr val="tx1"/>
                          </a:solidFill>
                          <a:effectLst/>
                          <a:latin typeface="Arial" pitchFamily="34" charset="0"/>
                          <a:ea typeface="ＭＳ Ｐゴシック"/>
                          <a:cs typeface="Arial" pitchFamily="34" charset="0"/>
                        </a:rPr>
                        <a:t>DeLaney</a:t>
                      </a: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 et al 2016 [B]; </a:t>
                      </a:r>
                      <a:r>
                        <a:rPr kumimoji="0" lang="en-GB" sz="1600" b="0" i="0" u="none" strike="noStrike" cap="none" normalizeH="0" baseline="0" dirty="0" err="1">
                          <a:ln>
                            <a:noFill/>
                          </a:ln>
                          <a:solidFill>
                            <a:schemeClr val="tx1"/>
                          </a:solidFill>
                          <a:effectLst/>
                          <a:latin typeface="Arial" pitchFamily="34" charset="0"/>
                          <a:ea typeface="ＭＳ Ｐゴシック"/>
                          <a:cs typeface="Arial" pitchFamily="34" charset="0"/>
                        </a:rPr>
                        <a:t>Boltz</a:t>
                      </a: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 et al 2013 [C]; Painter et al 2012 [C]; </a:t>
                      </a:r>
                      <a:r>
                        <a:rPr kumimoji="0" lang="en-GB" sz="1600" b="0" i="0" u="none" strike="noStrike" cap="none" normalizeH="0" baseline="0" dirty="0" err="1">
                          <a:ln>
                            <a:noFill/>
                          </a:ln>
                          <a:solidFill>
                            <a:schemeClr val="tx1"/>
                          </a:solidFill>
                          <a:effectLst/>
                          <a:latin typeface="Arial" pitchFamily="34" charset="0"/>
                          <a:ea typeface="ＭＳ Ｐゴシック"/>
                          <a:cs typeface="Arial" pitchFamily="34" charset="0"/>
                        </a:rPr>
                        <a:t>Kempen</a:t>
                      </a: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 et al 2009 [C]; </a:t>
                      </a:r>
                      <a:r>
                        <a:rPr kumimoji="0" lang="en-GB" sz="1600" b="0" i="0" u="none" strike="noStrike" cap="none" normalizeH="0" baseline="0" dirty="0" err="1">
                          <a:ln>
                            <a:noFill/>
                          </a:ln>
                          <a:solidFill>
                            <a:schemeClr val="tx1"/>
                          </a:solidFill>
                          <a:effectLst/>
                          <a:latin typeface="Arial" pitchFamily="34" charset="0"/>
                          <a:ea typeface="ＭＳ Ｐゴシック"/>
                          <a:cs typeface="Arial" pitchFamily="34" charset="0"/>
                        </a:rPr>
                        <a:t>Wijlhuizen</a:t>
                      </a: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 et al 2007 [C])</a:t>
                      </a:r>
                    </a:p>
                    <a:p>
                      <a:pPr algn="r">
                        <a:spcBef>
                          <a:spcPts val="200"/>
                        </a:spcBef>
                        <a:spcAft>
                          <a:spcPts val="200"/>
                        </a:spcAf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[New evidence 2020]</a:t>
                      </a:r>
                    </a:p>
                  </a:txBody>
                  <a:tcPr marL="36000" marT="45714" marB="45714" horzOverflow="overflow">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1A</a:t>
                      </a:r>
                    </a:p>
                  </a:txBody>
                  <a:tcPr marT="45714" marB="4571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88667">
                <a:tc>
                  <a:txBody>
                    <a:bodyPr/>
                    <a:lstStyle/>
                    <a:p>
                      <a:pPr marL="533400" marR="0" lvl="0" indent="-533400" algn="l" defTabSz="914400" rtl="0" eaLnBrk="0" fontAlgn="base" latinLnBrk="0" hangingPunct="0">
                        <a:lnSpc>
                          <a:spcPct val="100000"/>
                        </a:lnSpc>
                        <a:spcBef>
                          <a:spcPts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7. </a:t>
                      </a:r>
                    </a:p>
                  </a:txBody>
                  <a:tcPr marT="45714" marB="4571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Bef>
                          <a:spcPts val="200"/>
                        </a:spcBef>
                        <a:spcAft>
                          <a:spcPts val="200"/>
                        </a:spcAft>
                      </a:pPr>
                      <a:r>
                        <a:rPr lang="en-GB" sz="1600" b="0" i="0" u="none" strike="noStrike" kern="1200" baseline="0" dirty="0">
                          <a:solidFill>
                            <a:schemeClr val="tx1"/>
                          </a:solidFill>
                          <a:latin typeface="Arial" pitchFamily="34" charset="0"/>
                          <a:ea typeface="+mn-ea"/>
                          <a:cs typeface="Arial" pitchFamily="34" charset="0"/>
                        </a:rPr>
                        <a:t>Occupational therapists should listen to an individual’s subjective views about their falls risk, alongside using objective functionally based outcomes to determine the influence of fear of falling on the person’s daily life.</a:t>
                      </a:r>
                    </a:p>
                    <a:p>
                      <a:pPr marL="0" marR="0" indent="0" algn="l" defTabSz="914400" rtl="0" eaLnBrk="1" fontAlgn="auto" latinLnBrk="0" hangingPunct="1">
                        <a:lnSpc>
                          <a:spcPct val="100000"/>
                        </a:lnSpc>
                        <a:spcBef>
                          <a:spcPts val="200"/>
                        </a:spcBef>
                        <a:spcAft>
                          <a:spcPts val="200"/>
                        </a:spcAft>
                        <a:buClrTx/>
                        <a:buSzTx/>
                        <a:buFontTx/>
                        <a:buNone/>
                        <a:tabLst/>
                        <a:defRPr/>
                      </a:pPr>
                      <a:r>
                        <a:rPr lang="fr-FR" sz="1600" b="0" i="0" u="none" strike="noStrike" kern="1200" baseline="0" dirty="0">
                          <a:solidFill>
                            <a:schemeClr val="tx1"/>
                          </a:solidFill>
                          <a:latin typeface="Arial" pitchFamily="34" charset="0"/>
                          <a:ea typeface="+mn-ea"/>
                          <a:cs typeface="Arial" pitchFamily="34" charset="0"/>
                        </a:rPr>
                        <a:t>(</a:t>
                      </a:r>
                      <a:r>
                        <a:rPr lang="fr-FR" sz="1600" b="0" i="0" u="none" strike="noStrike" kern="1200" baseline="0" dirty="0" err="1">
                          <a:solidFill>
                            <a:schemeClr val="tx1"/>
                          </a:solidFill>
                          <a:latin typeface="Arial" pitchFamily="34" charset="0"/>
                          <a:ea typeface="+mn-ea"/>
                          <a:cs typeface="Arial" pitchFamily="34" charset="0"/>
                        </a:rPr>
                        <a:t>Schepens</a:t>
                      </a:r>
                      <a:r>
                        <a:rPr lang="fr-FR" sz="1600" b="0" i="0" u="none" strike="noStrike" kern="1200" baseline="0" dirty="0">
                          <a:solidFill>
                            <a:schemeClr val="tx1"/>
                          </a:solidFill>
                          <a:latin typeface="Arial" pitchFamily="34" charset="0"/>
                          <a:ea typeface="+mn-ea"/>
                          <a:cs typeface="Arial" pitchFamily="34" charset="0"/>
                        </a:rPr>
                        <a:t> et al 2012 [B]; </a:t>
                      </a:r>
                      <a:r>
                        <a:rPr kumimoji="0" lang="en-GB" sz="1600" b="0" i="0" u="none" strike="noStrike" cap="none" normalizeH="0" baseline="0" dirty="0" err="1">
                          <a:ln>
                            <a:noFill/>
                          </a:ln>
                          <a:solidFill>
                            <a:schemeClr val="tx1"/>
                          </a:solidFill>
                          <a:effectLst/>
                          <a:latin typeface="Arial" pitchFamily="34" charset="0"/>
                          <a:ea typeface="ＭＳ Ｐゴシック"/>
                          <a:cs typeface="Arial" pitchFamily="34" charset="0"/>
                        </a:rPr>
                        <a:t>Wijlhuizen</a:t>
                      </a: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 et al 2007 [C]</a:t>
                      </a:r>
                      <a:r>
                        <a:rPr lang="fr-FR" sz="1600" b="0" i="0" u="none" strike="noStrike" kern="1200" baseline="0" dirty="0">
                          <a:solidFill>
                            <a:schemeClr val="tx1"/>
                          </a:solidFill>
                          <a:latin typeface="Arial" pitchFamily="34" charset="0"/>
                          <a:ea typeface="+mn-ea"/>
                          <a:cs typeface="Arial" pitchFamily="34" charset="0"/>
                        </a:rPr>
                        <a:t>)</a:t>
                      </a:r>
                      <a:endParaRPr lang="en-GB" sz="1600" i="0" dirty="0">
                        <a:latin typeface="Arial" pitchFamily="34" charset="0"/>
                        <a:cs typeface="Arial" pitchFamily="34" charset="0"/>
                      </a:endParaRPr>
                    </a:p>
                  </a:txBody>
                  <a:tcPr marT="45714" marB="45714" horzOverflow="overflow">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1B</a:t>
                      </a:r>
                    </a:p>
                  </a:txBody>
                  <a:tcPr marT="45714" marB="4571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585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a:spcBef>
                <a:spcPct val="0"/>
              </a:spcBef>
              <a:buFontTx/>
              <a:buNone/>
            </a:pPr>
            <a:fld id="{A94276AF-18DC-4FA1-A1FC-834DC08C3611}" type="slidenum">
              <a:rPr lang="en-GB" altLang="en-US" sz="1400" smtClean="0"/>
              <a:pPr>
                <a:spcBef>
                  <a:spcPct val="0"/>
                </a:spcBef>
                <a:buFontTx/>
                <a:buNone/>
              </a:pPr>
              <a:t>11</a:t>
            </a:fld>
            <a:endParaRPr lang="en-GB" altLang="en-US"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44" name="Group 96"/>
          <p:cNvGraphicFramePr>
            <a:graphicFrameLocks noGrp="1"/>
          </p:cNvGraphicFramePr>
          <p:nvPr>
            <p:ph type="tbl" idx="4294967295"/>
            <p:extLst>
              <p:ext uri="{D42A27DB-BD31-4B8C-83A1-F6EECF244321}">
                <p14:modId xmlns:p14="http://schemas.microsoft.com/office/powerpoint/2010/main" val="630429355"/>
              </p:ext>
            </p:extLst>
          </p:nvPr>
        </p:nvGraphicFramePr>
        <p:xfrm>
          <a:off x="755576" y="1556792"/>
          <a:ext cx="7632848" cy="3535644"/>
        </p:xfrm>
        <a:graphic>
          <a:graphicData uri="http://schemas.openxmlformats.org/drawingml/2006/table">
            <a:tbl>
              <a:tblPr/>
              <a:tblGrid>
                <a:gridCol w="512968">
                  <a:extLst>
                    <a:ext uri="{9D8B030D-6E8A-4147-A177-3AD203B41FA5}">
                      <a16:colId xmlns:a16="http://schemas.microsoft.com/office/drawing/2014/main" val="20000"/>
                    </a:ext>
                  </a:extLst>
                </a:gridCol>
                <a:gridCol w="6604638">
                  <a:extLst>
                    <a:ext uri="{9D8B030D-6E8A-4147-A177-3AD203B41FA5}">
                      <a16:colId xmlns:a16="http://schemas.microsoft.com/office/drawing/2014/main" val="20001"/>
                    </a:ext>
                  </a:extLst>
                </a:gridCol>
                <a:gridCol w="515242">
                  <a:extLst>
                    <a:ext uri="{9D8B030D-6E8A-4147-A177-3AD203B41FA5}">
                      <a16:colId xmlns:a16="http://schemas.microsoft.com/office/drawing/2014/main" val="20002"/>
                    </a:ext>
                  </a:extLst>
                </a:gridCol>
              </a:tblGrid>
              <a:tr h="484851">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a:ln>
                            <a:noFill/>
                          </a:ln>
                          <a:solidFill>
                            <a:schemeClr val="bg1"/>
                          </a:solidFill>
                          <a:effectLst/>
                          <a:latin typeface="Arial" pitchFamily="34" charset="0"/>
                          <a:ea typeface="ＭＳ Ｐゴシック"/>
                          <a:cs typeface="Times New Roman" pitchFamily="18" charset="0"/>
                        </a:rPr>
                        <a:t>Keeping active: reducing fear of falling (cont’d)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chemeClr val="bg1"/>
                          </a:solidFill>
                          <a:effectLst/>
                          <a:latin typeface="Arial" pitchFamily="34" charset="0"/>
                          <a:ea typeface="ＭＳ Ｐゴシック"/>
                          <a:cs typeface="Times New Roman" pitchFamily="18" charset="0"/>
                        </a:rPr>
                        <a:t>It is recommended that:</a:t>
                      </a:r>
                      <a:endParaRPr kumimoji="0" lang="en-GB" sz="2000" b="0" i="0" u="none" strike="noStrike" cap="none" normalizeH="0" baseline="0" dirty="0">
                        <a:ln>
                          <a:noFill/>
                        </a:ln>
                        <a:solidFill>
                          <a:schemeClr val="bg1"/>
                        </a:solidFill>
                        <a:effectLst/>
                        <a:latin typeface="Arial" pitchFamily="34" charset="0"/>
                        <a:ea typeface="ＭＳ Ｐゴシック"/>
                        <a:cs typeface="ＭＳ Ｐゴシック"/>
                      </a:endParaRPr>
                    </a:p>
                  </a:txBody>
                  <a:tcPr marT="45714" marB="45714"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8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322451">
                <a:tc>
                  <a:txBody>
                    <a:bodyPr/>
                    <a:lstStyle/>
                    <a:p>
                      <a:pPr marL="533400" marR="0" lvl="0" indent="-533400" algn="l" defTabSz="914400" rtl="0" eaLnBrk="0" fontAlgn="base" latinLnBrk="0" hangingPunct="0">
                        <a:lnSpc>
                          <a:spcPct val="100000"/>
                        </a:lnSpc>
                        <a:spcBef>
                          <a:spcPts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8. </a:t>
                      </a:r>
                    </a:p>
                  </a:txBody>
                  <a:tcPr marL="36000" marT="45714" marB="4571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Bef>
                          <a:spcPts val="200"/>
                        </a:spcBef>
                        <a:spcAft>
                          <a:spcPts val="200"/>
                        </a:spcAf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Occupational therapists should seek ways of enabling the person to minimize the risk of falling when performing chosen activities.</a:t>
                      </a:r>
                    </a:p>
                    <a:p>
                      <a:pPr>
                        <a:spcBef>
                          <a:spcPts val="200"/>
                        </a:spcBef>
                        <a:spcAft>
                          <a:spcPts val="200"/>
                        </a:spcAf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(De </a:t>
                      </a:r>
                      <a:r>
                        <a:rPr kumimoji="0" lang="en-GB" sz="1600" b="0" i="0" u="none" strike="noStrike" cap="none" normalizeH="0" baseline="0" dirty="0" err="1">
                          <a:ln>
                            <a:noFill/>
                          </a:ln>
                          <a:solidFill>
                            <a:schemeClr val="tx1"/>
                          </a:solidFill>
                          <a:effectLst/>
                          <a:latin typeface="Arial" pitchFamily="34" charset="0"/>
                          <a:ea typeface="ＭＳ Ｐゴシック"/>
                          <a:cs typeface="Arial" pitchFamily="34" charset="0"/>
                        </a:rPr>
                        <a:t>Coninck</a:t>
                      </a: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 et al 2017 [A]; </a:t>
                      </a:r>
                      <a:r>
                        <a:rPr kumimoji="0" lang="en-GB" sz="1600" b="0" i="0" u="none" strike="noStrike" cap="none" normalizeH="0" baseline="0" dirty="0" err="1">
                          <a:ln>
                            <a:noFill/>
                          </a:ln>
                          <a:solidFill>
                            <a:schemeClr val="tx1"/>
                          </a:solidFill>
                          <a:effectLst/>
                          <a:latin typeface="Arial" pitchFamily="34" charset="0"/>
                          <a:ea typeface="ＭＳ Ｐゴシック"/>
                          <a:cs typeface="Arial" pitchFamily="34" charset="0"/>
                        </a:rPr>
                        <a:t>DeLaney</a:t>
                      </a: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 et al 2016 [B]; </a:t>
                      </a:r>
                      <a:r>
                        <a:rPr kumimoji="0" lang="en-GB" sz="1600" b="0" i="0" u="none" strike="noStrike" cap="none" normalizeH="0" baseline="0" dirty="0" err="1">
                          <a:ln>
                            <a:noFill/>
                          </a:ln>
                          <a:solidFill>
                            <a:schemeClr val="tx1"/>
                          </a:solidFill>
                          <a:effectLst/>
                          <a:latin typeface="Arial" pitchFamily="34" charset="0"/>
                          <a:ea typeface="ＭＳ Ｐゴシック"/>
                          <a:cs typeface="Arial" pitchFamily="34" charset="0"/>
                        </a:rPr>
                        <a:t>Boltz</a:t>
                      </a: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 et al 2013 [C]; Painter et al 2012 [C]; </a:t>
                      </a:r>
                      <a:r>
                        <a:rPr kumimoji="0" lang="en-GB" sz="1600" b="0" i="0" u="none" strike="noStrike" cap="none" normalizeH="0" baseline="0" dirty="0" err="1">
                          <a:ln>
                            <a:noFill/>
                          </a:ln>
                          <a:solidFill>
                            <a:schemeClr val="tx1"/>
                          </a:solidFill>
                          <a:effectLst/>
                          <a:latin typeface="Arial" pitchFamily="34" charset="0"/>
                          <a:ea typeface="ＭＳ Ｐゴシック"/>
                          <a:cs typeface="Arial" pitchFamily="34" charset="0"/>
                        </a:rPr>
                        <a:t>Kempen</a:t>
                      </a: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 et al 2009 [C]; </a:t>
                      </a:r>
                      <a:r>
                        <a:rPr kumimoji="0" lang="en-GB" sz="1600" b="0" i="0" u="none" strike="noStrike" cap="none" normalizeH="0" baseline="0" dirty="0" err="1">
                          <a:ln>
                            <a:noFill/>
                          </a:ln>
                          <a:solidFill>
                            <a:schemeClr val="tx1"/>
                          </a:solidFill>
                          <a:effectLst/>
                          <a:latin typeface="Arial" pitchFamily="34" charset="0"/>
                          <a:ea typeface="ＭＳ Ｐゴシック"/>
                          <a:cs typeface="Arial" pitchFamily="34" charset="0"/>
                        </a:rPr>
                        <a:t>Wijlhuizen</a:t>
                      </a: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 et al 2007 [C])</a:t>
                      </a:r>
                    </a:p>
                    <a:p>
                      <a:pPr algn="r">
                        <a:spcBef>
                          <a:spcPts val="200"/>
                        </a:spcBef>
                        <a:spcAft>
                          <a:spcPts val="200"/>
                        </a:spcAf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[New evidence 2020]</a:t>
                      </a:r>
                    </a:p>
                  </a:txBody>
                  <a:tcPr marL="36000" marT="45714" marB="45714" horzOverflow="overflow">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1A</a:t>
                      </a:r>
                    </a:p>
                  </a:txBody>
                  <a:tcPr marT="45714" marB="4571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88667">
                <a:tc>
                  <a:txBody>
                    <a:bodyPr/>
                    <a:lstStyle/>
                    <a:p>
                      <a:pPr marL="533400" marR="0" lvl="0" indent="-533400" algn="l" defTabSz="914400" rtl="0" eaLnBrk="0" fontAlgn="base" latinLnBrk="0" hangingPunct="0">
                        <a:lnSpc>
                          <a:spcPct val="100000"/>
                        </a:lnSpc>
                        <a:spcBef>
                          <a:spcPts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9. </a:t>
                      </a:r>
                    </a:p>
                  </a:txBody>
                  <a:tcPr marT="45714" marB="4571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Bef>
                          <a:spcPts val="200"/>
                        </a:spcBef>
                        <a:spcAft>
                          <a:spcPts val="200"/>
                        </a:spcAft>
                      </a:pPr>
                      <a:r>
                        <a:rPr lang="en-GB" sz="1600" b="0" i="0" u="none" strike="noStrike" kern="1200" baseline="0" dirty="0">
                          <a:solidFill>
                            <a:schemeClr val="tx1"/>
                          </a:solidFill>
                          <a:latin typeface="Arial" pitchFamily="34" charset="0"/>
                          <a:ea typeface="+mn-ea"/>
                          <a:cs typeface="Arial" pitchFamily="34" charset="0"/>
                        </a:rPr>
                        <a:t>Occupational therapists should listen to an individual’s subjective views about their falls risk, alongside using objective functionally based outcomes to determine the influence of fear of falling on the person’s daily life.</a:t>
                      </a:r>
                    </a:p>
                    <a:p>
                      <a:pPr marL="0" marR="0" indent="0" algn="l" defTabSz="914400" rtl="0" eaLnBrk="1" fontAlgn="auto" latinLnBrk="0" hangingPunct="1">
                        <a:lnSpc>
                          <a:spcPct val="100000"/>
                        </a:lnSpc>
                        <a:spcBef>
                          <a:spcPts val="200"/>
                        </a:spcBef>
                        <a:spcAft>
                          <a:spcPts val="200"/>
                        </a:spcAft>
                        <a:buClrTx/>
                        <a:buSzTx/>
                        <a:buFontTx/>
                        <a:buNone/>
                        <a:tabLst/>
                        <a:defRPr/>
                      </a:pPr>
                      <a:r>
                        <a:rPr lang="fr-FR" sz="1600" b="0" i="1" u="none" strike="noStrike" kern="1200" baseline="0" dirty="0">
                          <a:solidFill>
                            <a:schemeClr val="tx1"/>
                          </a:solidFill>
                          <a:latin typeface="Arial" pitchFamily="34" charset="0"/>
                          <a:ea typeface="+mn-ea"/>
                          <a:cs typeface="Arial" pitchFamily="34" charset="0"/>
                        </a:rPr>
                        <a:t>(</a:t>
                      </a:r>
                      <a:r>
                        <a:rPr lang="fr-FR" sz="1600" b="0" i="0" u="none" strike="noStrike" kern="1200" baseline="0" dirty="0" err="1">
                          <a:solidFill>
                            <a:schemeClr val="tx1"/>
                          </a:solidFill>
                          <a:latin typeface="Arial" pitchFamily="34" charset="0"/>
                          <a:ea typeface="+mn-ea"/>
                          <a:cs typeface="Arial" pitchFamily="34" charset="0"/>
                        </a:rPr>
                        <a:t>Schepens</a:t>
                      </a:r>
                      <a:r>
                        <a:rPr lang="fr-FR" sz="1600" b="0" i="0" u="none" strike="noStrike" kern="1200" baseline="0" dirty="0">
                          <a:solidFill>
                            <a:schemeClr val="tx1"/>
                          </a:solidFill>
                          <a:latin typeface="Arial" pitchFamily="34" charset="0"/>
                          <a:ea typeface="+mn-ea"/>
                          <a:cs typeface="Arial" pitchFamily="34" charset="0"/>
                        </a:rPr>
                        <a:t> et al 2012 [B]; </a:t>
                      </a:r>
                      <a:r>
                        <a:rPr kumimoji="0" lang="en-GB" sz="1600" b="0" i="0" u="none" strike="noStrike" cap="none" normalizeH="0" baseline="0" dirty="0" err="1">
                          <a:ln>
                            <a:noFill/>
                          </a:ln>
                          <a:solidFill>
                            <a:schemeClr val="tx1"/>
                          </a:solidFill>
                          <a:effectLst/>
                          <a:latin typeface="Arial" pitchFamily="34" charset="0"/>
                          <a:ea typeface="ＭＳ Ｐゴシック"/>
                          <a:cs typeface="Arial" pitchFamily="34" charset="0"/>
                        </a:rPr>
                        <a:t>Wijlhuizen</a:t>
                      </a: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 et al 2007 [C]</a:t>
                      </a:r>
                      <a:r>
                        <a:rPr lang="fr-FR" sz="1600" b="0" i="1" u="none" strike="noStrike" kern="1200" baseline="0" dirty="0">
                          <a:solidFill>
                            <a:schemeClr val="tx1"/>
                          </a:solidFill>
                          <a:latin typeface="Arial" pitchFamily="34" charset="0"/>
                          <a:ea typeface="+mn-ea"/>
                          <a:cs typeface="Arial" pitchFamily="34" charset="0"/>
                        </a:rPr>
                        <a:t>)</a:t>
                      </a:r>
                      <a:endParaRPr lang="en-GB" sz="1600" dirty="0">
                        <a:latin typeface="Arial" pitchFamily="34" charset="0"/>
                        <a:cs typeface="Arial" pitchFamily="34" charset="0"/>
                      </a:endParaRPr>
                    </a:p>
                  </a:txBody>
                  <a:tcPr marT="45714" marB="45714" horzOverflow="overflow">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1B</a:t>
                      </a:r>
                    </a:p>
                  </a:txBody>
                  <a:tcPr marT="45714" marB="4571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585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a:spcBef>
                <a:spcPct val="0"/>
              </a:spcBef>
              <a:buFontTx/>
              <a:buNone/>
            </a:pPr>
            <a:fld id="{A94276AF-18DC-4FA1-A1FC-834DC08C3611}" type="slidenum">
              <a:rPr lang="en-GB" altLang="en-US" sz="1400" smtClean="0"/>
              <a:pPr>
                <a:spcBef>
                  <a:spcPct val="0"/>
                </a:spcBef>
                <a:buFontTx/>
                <a:buNone/>
              </a:pPr>
              <a:t>12</a:t>
            </a:fld>
            <a:endParaRPr lang="en-GB" altLang="en-US" sz="1400"/>
          </a:p>
        </p:txBody>
      </p:sp>
    </p:spTree>
    <p:extLst>
      <p:ext uri="{BB962C8B-B14F-4D97-AF65-F5344CB8AC3E}">
        <p14:creationId xmlns:p14="http://schemas.microsoft.com/office/powerpoint/2010/main" val="2032578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 y="116632"/>
            <a:ext cx="9144000" cy="1066800"/>
          </a:xfrm>
        </p:spPr>
        <p:txBody>
          <a:bodyPr/>
          <a:lstStyle/>
          <a:p>
            <a:pPr algn="l"/>
            <a:r>
              <a:rPr lang="en-GB" altLang="en-US" sz="3600" b="1" dirty="0">
                <a:latin typeface="Arial" charset="0"/>
                <a:ea typeface="ＭＳ Ｐゴシック" pitchFamily="34" charset="-128"/>
                <a:cs typeface="Arial" charset="0"/>
              </a:rPr>
              <a:t>Falls management:</a:t>
            </a:r>
            <a:br>
              <a:rPr lang="en-GB" altLang="en-US" sz="3600" b="1" dirty="0">
                <a:latin typeface="Arial" charset="0"/>
                <a:ea typeface="ＭＳ Ｐゴシック" pitchFamily="34" charset="-128"/>
                <a:cs typeface="Arial" charset="0"/>
              </a:rPr>
            </a:br>
            <a:r>
              <a:rPr lang="en-GB" altLang="en-US" sz="3600" b="1" dirty="0">
                <a:latin typeface="Arial" charset="0"/>
                <a:ea typeface="ＭＳ Ｐゴシック" pitchFamily="34" charset="-128"/>
                <a:cs typeface="Arial" charset="0"/>
              </a:rPr>
              <a:t>making it meaningful</a:t>
            </a:r>
            <a:endParaRPr lang="en-GB" sz="3600" dirty="0"/>
          </a:p>
        </p:txBody>
      </p:sp>
      <p:sp>
        <p:nvSpPr>
          <p:cNvPr id="3" name="Content Placeholder 2"/>
          <p:cNvSpPr>
            <a:spLocks noGrp="1"/>
          </p:cNvSpPr>
          <p:nvPr>
            <p:ph idx="1"/>
          </p:nvPr>
        </p:nvSpPr>
        <p:spPr>
          <a:xfrm>
            <a:off x="251520" y="1412776"/>
            <a:ext cx="8496944" cy="4320480"/>
          </a:xfrm>
        </p:spPr>
        <p:txBody>
          <a:bodyPr/>
          <a:lstStyle/>
          <a:p>
            <a:pPr eaLnBrk="1" hangingPunct="1">
              <a:spcBef>
                <a:spcPct val="0"/>
              </a:spcBef>
              <a:buFontTx/>
              <a:buNone/>
            </a:pPr>
            <a:r>
              <a:rPr lang="en-GB" altLang="en-US" sz="2400" b="1" dirty="0"/>
              <a:t>Evidence overview:</a:t>
            </a:r>
          </a:p>
          <a:p>
            <a:pPr eaLnBrk="1" hangingPunct="1">
              <a:spcBef>
                <a:spcPct val="0"/>
              </a:spcBef>
              <a:buFontTx/>
              <a:buNone/>
            </a:pPr>
            <a:endParaRPr lang="en-GB" altLang="en-US" sz="2400" b="1" dirty="0"/>
          </a:p>
          <a:p>
            <a:pPr marL="0" indent="0">
              <a:buNone/>
            </a:pPr>
            <a:r>
              <a:rPr lang="en-US" sz="2000" dirty="0"/>
              <a:t>Occupational therapists should optimise the engagement of the person in falls management interventions, taking into consideration the person’s motivation, beliefs and knowledge’ (RCOT 2020, p34).</a:t>
            </a:r>
          </a:p>
          <a:p>
            <a:r>
              <a:rPr lang="en-US" sz="2000" dirty="0"/>
              <a:t>Focus on the benefits to the individual (e.g. improved mobility, independence)</a:t>
            </a:r>
          </a:p>
          <a:p>
            <a:r>
              <a:rPr lang="en-US" sz="2000" dirty="0"/>
              <a:t>Don’t use professional language (e.g. ‘reducing the incidence of falls’)</a:t>
            </a:r>
          </a:p>
          <a:p>
            <a:r>
              <a:rPr lang="en-US" sz="2000" dirty="0"/>
              <a:t>Highlight the positive outcomes, not just the potential implications of falling</a:t>
            </a:r>
          </a:p>
          <a:p>
            <a:r>
              <a:rPr lang="en-US" sz="2000" dirty="0"/>
              <a:t>Physical activity which can be incorporated into daily lifestyles is more likely to be sustainable – occupational therapists have a key role in supporting this (RCOT 2020, p34)</a:t>
            </a:r>
          </a:p>
          <a:p>
            <a:pPr marL="0" indent="0">
              <a:buNone/>
            </a:pPr>
            <a:r>
              <a:rPr lang="en-US" sz="2000" dirty="0"/>
              <a:t>			</a:t>
            </a:r>
            <a:endParaRPr lang="en-GB" dirty="0"/>
          </a:p>
        </p:txBody>
      </p:sp>
      <p:sp>
        <p:nvSpPr>
          <p:cNvPr id="4" name="Slide Number Placeholder 3"/>
          <p:cNvSpPr>
            <a:spLocks noGrp="1"/>
          </p:cNvSpPr>
          <p:nvPr>
            <p:ph type="sldNum" sz="quarter" idx="11"/>
          </p:nvPr>
        </p:nvSpPr>
        <p:spPr/>
        <p:txBody>
          <a:bodyPr/>
          <a:lstStyle/>
          <a:p>
            <a:pPr>
              <a:defRPr/>
            </a:pPr>
            <a:fld id="{B0774803-7960-49A7-B808-5A9DD45CDED1}" type="slidenum">
              <a:rPr lang="en-GB" smtClean="0"/>
              <a:pPr>
                <a:defRPr/>
              </a:pPr>
              <a:t>13</a:t>
            </a:fld>
            <a:endParaRPr lang="en-GB"/>
          </a:p>
        </p:txBody>
      </p:sp>
    </p:spTree>
    <p:extLst>
      <p:ext uri="{BB962C8B-B14F-4D97-AF65-F5344CB8AC3E}">
        <p14:creationId xmlns:p14="http://schemas.microsoft.com/office/powerpoint/2010/main" val="2861231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44" name="Group 96"/>
          <p:cNvGraphicFramePr>
            <a:graphicFrameLocks noGrp="1"/>
          </p:cNvGraphicFramePr>
          <p:nvPr>
            <p:ph type="tbl" idx="4294967295"/>
            <p:extLst>
              <p:ext uri="{D42A27DB-BD31-4B8C-83A1-F6EECF244321}">
                <p14:modId xmlns:p14="http://schemas.microsoft.com/office/powerpoint/2010/main" val="1784335582"/>
              </p:ext>
            </p:extLst>
          </p:nvPr>
        </p:nvGraphicFramePr>
        <p:xfrm>
          <a:off x="683568" y="1052736"/>
          <a:ext cx="7848872" cy="5161422"/>
        </p:xfrm>
        <a:graphic>
          <a:graphicData uri="http://schemas.openxmlformats.org/drawingml/2006/table">
            <a:tbl>
              <a:tblPr/>
              <a:tblGrid>
                <a:gridCol w="527486">
                  <a:extLst>
                    <a:ext uri="{9D8B030D-6E8A-4147-A177-3AD203B41FA5}">
                      <a16:colId xmlns:a16="http://schemas.microsoft.com/office/drawing/2014/main" val="20000"/>
                    </a:ext>
                  </a:extLst>
                </a:gridCol>
                <a:gridCol w="6791562">
                  <a:extLst>
                    <a:ext uri="{9D8B030D-6E8A-4147-A177-3AD203B41FA5}">
                      <a16:colId xmlns:a16="http://schemas.microsoft.com/office/drawing/2014/main" val="20001"/>
                    </a:ext>
                  </a:extLst>
                </a:gridCol>
                <a:gridCol w="529824">
                  <a:extLst>
                    <a:ext uri="{9D8B030D-6E8A-4147-A177-3AD203B41FA5}">
                      <a16:colId xmlns:a16="http://schemas.microsoft.com/office/drawing/2014/main" val="20002"/>
                    </a:ext>
                  </a:extLst>
                </a:gridCol>
              </a:tblGrid>
              <a:tr h="899326">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a:ln>
                            <a:noFill/>
                          </a:ln>
                          <a:solidFill>
                            <a:schemeClr val="bg1"/>
                          </a:solidFill>
                          <a:effectLst/>
                          <a:latin typeface="Arial" pitchFamily="34" charset="0"/>
                          <a:ea typeface="ＭＳ Ｐゴシック"/>
                          <a:cs typeface="Times New Roman" pitchFamily="18" charset="0"/>
                        </a:rPr>
                        <a:t>Falls management: making it meaningful</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chemeClr val="bg1"/>
                          </a:solidFill>
                          <a:effectLst/>
                          <a:latin typeface="Arial" pitchFamily="34" charset="0"/>
                          <a:ea typeface="ＭＳ Ｐゴシック"/>
                          <a:cs typeface="Times New Roman" pitchFamily="18" charset="0"/>
                        </a:rPr>
                        <a:t>It is recommended that:</a:t>
                      </a:r>
                      <a:endParaRPr kumimoji="0" lang="en-GB" sz="2000" b="0" i="0" u="none" strike="noStrike" cap="none" normalizeH="0" baseline="0" dirty="0">
                        <a:ln>
                          <a:noFill/>
                        </a:ln>
                        <a:solidFill>
                          <a:schemeClr val="bg1"/>
                        </a:solidFill>
                        <a:effectLst/>
                        <a:latin typeface="Arial" pitchFamily="34" charset="0"/>
                        <a:ea typeface="ＭＳ Ｐゴシック"/>
                        <a:cs typeface="ＭＳ Ｐゴシック"/>
                      </a:endParaRPr>
                    </a:p>
                  </a:txBody>
                  <a:tcPr marT="45714" marB="45714"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8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125010">
                <a:tc>
                  <a:txBody>
                    <a:bodyPr/>
                    <a:lstStyle/>
                    <a:p>
                      <a:pPr marL="533400" marR="0" lvl="0" indent="-533400" algn="l" defTabSz="914400" rtl="0" eaLnBrk="0" fontAlgn="base" latinLnBrk="0" hangingPunct="0">
                        <a:lnSpc>
                          <a:spcPct val="100000"/>
                        </a:lnSpc>
                        <a:spcBef>
                          <a:spcPts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10. </a:t>
                      </a:r>
                    </a:p>
                  </a:txBody>
                  <a:tcPr marL="36000" marT="45714" marB="4571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Bef>
                          <a:spcPts val="200"/>
                        </a:spcBef>
                        <a:spcAft>
                          <a:spcPts val="600"/>
                        </a:spcAf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Occupational therapists should share knowledge and understanding of falls prevention and management strategies with the person. This should provide personally relevant information and take account of the person’s individual fall risk factors, lifestyle and preferences.</a:t>
                      </a:r>
                    </a:p>
                    <a:p>
                      <a:r>
                        <a:rPr lang="en-US" sz="1600" i="0" kern="1200" dirty="0">
                          <a:solidFill>
                            <a:schemeClr val="tx1"/>
                          </a:solidFill>
                          <a:effectLst/>
                          <a:latin typeface="Arial" panose="020B0604020202020204" pitchFamily="34" charset="0"/>
                          <a:ea typeface="+mn-ea"/>
                          <a:cs typeface="Arial" panose="020B0604020202020204" pitchFamily="34" charset="0"/>
                        </a:rPr>
                        <a:t>(</a:t>
                      </a:r>
                      <a:r>
                        <a:rPr lang="en-US" sz="1600" i="0" kern="1200" dirty="0" err="1">
                          <a:solidFill>
                            <a:schemeClr val="tx1"/>
                          </a:solidFill>
                          <a:effectLst/>
                          <a:latin typeface="Arial" panose="020B0604020202020204" pitchFamily="34" charset="0"/>
                          <a:ea typeface="+mn-ea"/>
                          <a:cs typeface="Arial" panose="020B0604020202020204" pitchFamily="34" charset="0"/>
                        </a:rPr>
                        <a:t>Stenhagen</a:t>
                      </a:r>
                      <a:r>
                        <a:rPr lang="en-US" sz="1600" i="0" kern="1200" dirty="0">
                          <a:solidFill>
                            <a:schemeClr val="tx1"/>
                          </a:solidFill>
                          <a:effectLst/>
                          <a:latin typeface="Arial" panose="020B0604020202020204" pitchFamily="34" charset="0"/>
                          <a:ea typeface="+mn-ea"/>
                          <a:cs typeface="Arial" panose="020B0604020202020204" pitchFamily="34" charset="0"/>
                        </a:rPr>
                        <a:t> et al 2014 [C]; de Groot and </a:t>
                      </a:r>
                      <a:r>
                        <a:rPr lang="en-US" sz="1600" i="0" kern="1200" dirty="0" err="1">
                          <a:solidFill>
                            <a:schemeClr val="tx1"/>
                          </a:solidFill>
                          <a:effectLst/>
                          <a:latin typeface="Arial" panose="020B0604020202020204" pitchFamily="34" charset="0"/>
                          <a:ea typeface="+mn-ea"/>
                          <a:cs typeface="Arial" panose="020B0604020202020204" pitchFamily="34" charset="0"/>
                        </a:rPr>
                        <a:t>Fagerström</a:t>
                      </a:r>
                      <a:r>
                        <a:rPr lang="en-US" sz="1600" i="0" kern="1200" dirty="0">
                          <a:solidFill>
                            <a:schemeClr val="tx1"/>
                          </a:solidFill>
                          <a:effectLst/>
                          <a:latin typeface="Arial" panose="020B0604020202020204" pitchFamily="34" charset="0"/>
                          <a:ea typeface="+mn-ea"/>
                          <a:cs typeface="Arial" panose="020B0604020202020204" pitchFamily="34" charset="0"/>
                        </a:rPr>
                        <a:t> 2011 [C]; Stern and </a:t>
                      </a:r>
                      <a:r>
                        <a:rPr lang="en-US" sz="1600" i="0" kern="1200" dirty="0" err="1">
                          <a:solidFill>
                            <a:schemeClr val="tx1"/>
                          </a:solidFill>
                          <a:effectLst/>
                          <a:latin typeface="Arial" panose="020B0604020202020204" pitchFamily="34" charset="0"/>
                          <a:ea typeface="+mn-ea"/>
                          <a:cs typeface="Arial" panose="020B0604020202020204" pitchFamily="34" charset="0"/>
                        </a:rPr>
                        <a:t>Jayasekara</a:t>
                      </a:r>
                      <a:r>
                        <a:rPr lang="en-US" sz="1600" i="0" kern="1200" dirty="0">
                          <a:solidFill>
                            <a:schemeClr val="tx1"/>
                          </a:solidFill>
                          <a:effectLst/>
                          <a:latin typeface="Arial" panose="020B0604020202020204" pitchFamily="34" charset="0"/>
                          <a:ea typeface="+mn-ea"/>
                          <a:cs typeface="Arial" panose="020B0604020202020204" pitchFamily="34" charset="0"/>
                        </a:rPr>
                        <a:t> 2009 [B]; Ballinger and Clemson 2006 [C]; Haines et al 2006 [C]; Haines et al 2004 [B]) </a:t>
                      </a:r>
                      <a:endParaRPr lang="en-GB" sz="1600" i="0" kern="1200" dirty="0">
                        <a:solidFill>
                          <a:schemeClr val="tx1"/>
                        </a:solidFill>
                        <a:effectLst/>
                        <a:latin typeface="Arial" panose="020B0604020202020204" pitchFamily="34" charset="0"/>
                        <a:ea typeface="+mn-ea"/>
                        <a:cs typeface="Arial" panose="020B0604020202020204" pitchFamily="34" charset="0"/>
                      </a:endParaRPr>
                    </a:p>
                    <a:p>
                      <a:pPr algn="r">
                        <a:spcBef>
                          <a:spcPts val="200"/>
                        </a:spcBef>
                        <a:spcAft>
                          <a:spcPts val="200"/>
                        </a:spcAf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[New evidence 2020]</a:t>
                      </a:r>
                    </a:p>
                  </a:txBody>
                  <a:tcPr marL="36000" marT="45714" marB="45714" horzOverflow="overflow">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1B</a:t>
                      </a:r>
                    </a:p>
                  </a:txBody>
                  <a:tcPr marT="45714" marB="4571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64925">
                <a:tc>
                  <a:txBody>
                    <a:bodyPr/>
                    <a:lstStyle/>
                    <a:p>
                      <a:pPr marL="533400" marR="0" lvl="0" indent="-533400" algn="l" defTabSz="914400" rtl="0" eaLnBrk="0" fontAlgn="base" latinLnBrk="0" hangingPunct="0">
                        <a:lnSpc>
                          <a:spcPct val="100000"/>
                        </a:lnSpc>
                        <a:spcBef>
                          <a:spcPts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11. </a:t>
                      </a:r>
                    </a:p>
                  </a:txBody>
                  <a:tcPr marT="45714" marB="4571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0">
                        <a:spcAft>
                          <a:spcPts val="600"/>
                        </a:spcAft>
                      </a:pPr>
                      <a:r>
                        <a:rPr lang="en-US" sz="1600" i="0" kern="1200" dirty="0">
                          <a:solidFill>
                            <a:schemeClr val="tx1"/>
                          </a:solidFill>
                          <a:effectLst/>
                          <a:latin typeface="Arial" panose="020B0604020202020204" pitchFamily="34" charset="0"/>
                          <a:ea typeface="+mn-ea"/>
                          <a:cs typeface="Arial" panose="020B0604020202020204" pitchFamily="34" charset="0"/>
                        </a:rPr>
                        <a:t>Occupational therapists should take into account the person’s perceptions and beliefs regarding their ability, and personal motivation, which may influence participation in falls intervention.</a:t>
                      </a:r>
                      <a:endParaRPr lang="en-GB" sz="1600" i="0" kern="1200" dirty="0">
                        <a:solidFill>
                          <a:schemeClr val="tx1"/>
                        </a:solidFill>
                        <a:effectLst/>
                        <a:latin typeface="Arial" panose="020B0604020202020204" pitchFamily="34" charset="0"/>
                        <a:ea typeface="+mn-ea"/>
                        <a:cs typeface="Arial" panose="020B0604020202020204" pitchFamily="34" charset="0"/>
                      </a:endParaRPr>
                    </a:p>
                    <a:p>
                      <a:r>
                        <a:rPr lang="en-US" sz="1600" i="0" kern="1200" dirty="0">
                          <a:solidFill>
                            <a:schemeClr val="tx1"/>
                          </a:solidFill>
                          <a:effectLst/>
                          <a:latin typeface="Arial" panose="020B0604020202020204" pitchFamily="34" charset="0"/>
                          <a:ea typeface="+mn-ea"/>
                          <a:cs typeface="Arial" panose="020B0604020202020204" pitchFamily="34" charset="0"/>
                        </a:rPr>
                        <a:t>(Taylor et al 2017 [B]; Jang et al 2016 [B]; Harvey et al 2014 [C]; </a:t>
                      </a:r>
                      <a:r>
                        <a:rPr lang="en-US" sz="1600" i="0" kern="1200" dirty="0" err="1">
                          <a:solidFill>
                            <a:schemeClr val="tx1"/>
                          </a:solidFill>
                          <a:effectLst/>
                          <a:latin typeface="Arial" panose="020B0604020202020204" pitchFamily="34" charset="0"/>
                          <a:ea typeface="+mn-ea"/>
                          <a:cs typeface="Arial" panose="020B0604020202020204" pitchFamily="34" charset="0"/>
                        </a:rPr>
                        <a:t>Gopaul</a:t>
                      </a:r>
                      <a:r>
                        <a:rPr lang="en-US" sz="1600" i="0" kern="1200" dirty="0">
                          <a:solidFill>
                            <a:schemeClr val="tx1"/>
                          </a:solidFill>
                          <a:effectLst/>
                          <a:latin typeface="Arial" panose="020B0604020202020204" pitchFamily="34" charset="0"/>
                          <a:ea typeface="+mn-ea"/>
                          <a:cs typeface="Arial" panose="020B0604020202020204" pitchFamily="34" charset="0"/>
                        </a:rPr>
                        <a:t> and Connelly 2012 [D]; de Groot and </a:t>
                      </a:r>
                      <a:r>
                        <a:rPr lang="en-US" sz="1600" i="0" kern="1200" dirty="0" err="1">
                          <a:solidFill>
                            <a:schemeClr val="tx1"/>
                          </a:solidFill>
                          <a:effectLst/>
                          <a:latin typeface="Arial" panose="020B0604020202020204" pitchFamily="34" charset="0"/>
                          <a:ea typeface="+mn-ea"/>
                          <a:cs typeface="Arial" panose="020B0604020202020204" pitchFamily="34" charset="0"/>
                        </a:rPr>
                        <a:t>Fagerström</a:t>
                      </a:r>
                      <a:r>
                        <a:rPr lang="en-US" sz="1600" i="0" kern="1200" dirty="0">
                          <a:solidFill>
                            <a:schemeClr val="tx1"/>
                          </a:solidFill>
                          <a:effectLst/>
                          <a:latin typeface="Arial" panose="020B0604020202020204" pitchFamily="34" charset="0"/>
                          <a:ea typeface="+mn-ea"/>
                          <a:cs typeface="Arial" panose="020B0604020202020204" pitchFamily="34" charset="0"/>
                        </a:rPr>
                        <a:t> 2011 [C]; Nyman 2011 [C]) </a:t>
                      </a:r>
                    </a:p>
                    <a:p>
                      <a:pPr marL="0" marR="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[New evidence 2020]</a:t>
                      </a:r>
                    </a:p>
                    <a:p>
                      <a:endParaRPr lang="en-GB" sz="1600" i="0" kern="1200" dirty="0">
                        <a:solidFill>
                          <a:schemeClr val="tx1"/>
                        </a:solidFill>
                        <a:effectLst/>
                        <a:latin typeface="Arial" panose="020B0604020202020204" pitchFamily="34" charset="0"/>
                        <a:ea typeface="+mn-ea"/>
                        <a:cs typeface="Arial" panose="020B0604020202020204" pitchFamily="34" charset="0"/>
                      </a:endParaRPr>
                    </a:p>
                  </a:txBody>
                  <a:tcPr marT="45714" marB="45714" horzOverflow="overflow">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1B</a:t>
                      </a:r>
                    </a:p>
                  </a:txBody>
                  <a:tcPr marT="45714" marB="4571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585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a:spcBef>
                <a:spcPct val="0"/>
              </a:spcBef>
              <a:buFontTx/>
              <a:buNone/>
            </a:pPr>
            <a:fld id="{A94276AF-18DC-4FA1-A1FC-834DC08C3611}" type="slidenum">
              <a:rPr lang="en-GB" altLang="en-US" sz="1400" smtClean="0"/>
              <a:pPr>
                <a:spcBef>
                  <a:spcPct val="0"/>
                </a:spcBef>
                <a:buFontTx/>
                <a:buNone/>
              </a:pPr>
              <a:t>14</a:t>
            </a:fld>
            <a:endParaRPr lang="en-GB" altLang="en-US" sz="1400"/>
          </a:p>
        </p:txBody>
      </p:sp>
    </p:spTree>
    <p:extLst>
      <p:ext uri="{BB962C8B-B14F-4D97-AF65-F5344CB8AC3E}">
        <p14:creationId xmlns:p14="http://schemas.microsoft.com/office/powerpoint/2010/main" val="2074213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44" name="Group 96"/>
          <p:cNvGraphicFramePr>
            <a:graphicFrameLocks noGrp="1"/>
          </p:cNvGraphicFramePr>
          <p:nvPr>
            <p:ph type="tbl" idx="4294967295"/>
            <p:extLst>
              <p:ext uri="{D42A27DB-BD31-4B8C-83A1-F6EECF244321}">
                <p14:modId xmlns:p14="http://schemas.microsoft.com/office/powerpoint/2010/main" val="2186338160"/>
              </p:ext>
            </p:extLst>
          </p:nvPr>
        </p:nvGraphicFramePr>
        <p:xfrm>
          <a:off x="611560" y="1124744"/>
          <a:ext cx="8136905" cy="5016881"/>
        </p:xfrm>
        <a:graphic>
          <a:graphicData uri="http://schemas.openxmlformats.org/drawingml/2006/table">
            <a:tbl>
              <a:tblPr/>
              <a:tblGrid>
                <a:gridCol w="546844">
                  <a:extLst>
                    <a:ext uri="{9D8B030D-6E8A-4147-A177-3AD203B41FA5}">
                      <a16:colId xmlns:a16="http://schemas.microsoft.com/office/drawing/2014/main" val="20000"/>
                    </a:ext>
                  </a:extLst>
                </a:gridCol>
                <a:gridCol w="7040794">
                  <a:extLst>
                    <a:ext uri="{9D8B030D-6E8A-4147-A177-3AD203B41FA5}">
                      <a16:colId xmlns:a16="http://schemas.microsoft.com/office/drawing/2014/main" val="20001"/>
                    </a:ext>
                  </a:extLst>
                </a:gridCol>
                <a:gridCol w="549267">
                  <a:extLst>
                    <a:ext uri="{9D8B030D-6E8A-4147-A177-3AD203B41FA5}">
                      <a16:colId xmlns:a16="http://schemas.microsoft.com/office/drawing/2014/main" val="20002"/>
                    </a:ext>
                  </a:extLst>
                </a:gridCol>
              </a:tblGrid>
              <a:tr h="893879">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a:ln>
                            <a:noFill/>
                          </a:ln>
                          <a:solidFill>
                            <a:schemeClr val="bg1"/>
                          </a:solidFill>
                          <a:effectLst/>
                          <a:latin typeface="Arial" pitchFamily="34" charset="0"/>
                          <a:ea typeface="ＭＳ Ｐゴシック"/>
                          <a:cs typeface="Times New Roman" pitchFamily="18" charset="0"/>
                        </a:rPr>
                        <a:t>Falls management: making it meaningful (cont’d)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chemeClr val="bg1"/>
                          </a:solidFill>
                          <a:effectLst/>
                          <a:latin typeface="Arial" pitchFamily="34" charset="0"/>
                          <a:ea typeface="ＭＳ Ｐゴシック"/>
                          <a:cs typeface="Times New Roman" pitchFamily="18" charset="0"/>
                        </a:rPr>
                        <a:t>It is recommended that:</a:t>
                      </a:r>
                      <a:endParaRPr kumimoji="0" lang="en-GB" sz="2000" b="0" i="0" u="none" strike="noStrike" cap="none" normalizeH="0" baseline="0" dirty="0">
                        <a:ln>
                          <a:noFill/>
                        </a:ln>
                        <a:solidFill>
                          <a:schemeClr val="bg1"/>
                        </a:solidFill>
                        <a:effectLst/>
                        <a:latin typeface="Arial" pitchFamily="34" charset="0"/>
                        <a:ea typeface="ＭＳ Ｐゴシック"/>
                        <a:cs typeface="ＭＳ Ｐゴシック"/>
                      </a:endParaRPr>
                    </a:p>
                  </a:txBody>
                  <a:tcPr marT="45714" marB="45714"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8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181706">
                <a:tc>
                  <a:txBody>
                    <a:bodyPr/>
                    <a:lstStyle/>
                    <a:p>
                      <a:pPr marL="533400" marR="0" lvl="0" indent="-533400" algn="l" defTabSz="914400" rtl="0" eaLnBrk="0" fontAlgn="base" latinLnBrk="0" hangingPunct="0">
                        <a:lnSpc>
                          <a:spcPct val="100000"/>
                        </a:lnSpc>
                        <a:spcBef>
                          <a:spcPts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12. </a:t>
                      </a:r>
                    </a:p>
                  </a:txBody>
                  <a:tcPr marL="36000" marT="45714" marB="4571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Bef>
                          <a:spcPts val="200"/>
                        </a:spcBef>
                        <a:spcAft>
                          <a:spcPts val="600"/>
                        </a:spcAf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Occupational therapists should optimise the extent to which the person feels in control of the falls intervention.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i="0" kern="1200" dirty="0">
                          <a:solidFill>
                            <a:schemeClr val="tx1"/>
                          </a:solidFill>
                          <a:effectLst/>
                          <a:latin typeface="Arial" panose="020B0604020202020204" pitchFamily="34" charset="0"/>
                          <a:ea typeface="+mn-ea"/>
                          <a:cs typeface="Arial" panose="020B0604020202020204" pitchFamily="34" charset="0"/>
                        </a:rPr>
                        <a:t>(Taylor et al 2017 [B]; </a:t>
                      </a:r>
                      <a:r>
                        <a:rPr lang="en-US" sz="1600" i="0" kern="1200" dirty="0" err="1">
                          <a:solidFill>
                            <a:schemeClr val="tx1"/>
                          </a:solidFill>
                          <a:effectLst/>
                          <a:latin typeface="Arial" panose="020B0604020202020204" pitchFamily="34" charset="0"/>
                          <a:ea typeface="+mn-ea"/>
                          <a:cs typeface="Arial" panose="020B0604020202020204" pitchFamily="34" charset="0"/>
                        </a:rPr>
                        <a:t>Currin</a:t>
                      </a:r>
                      <a:r>
                        <a:rPr lang="en-US" sz="1600" i="0" kern="1200" dirty="0">
                          <a:solidFill>
                            <a:schemeClr val="tx1"/>
                          </a:solidFill>
                          <a:effectLst/>
                          <a:latin typeface="Arial" panose="020B0604020202020204" pitchFamily="34" charset="0"/>
                          <a:ea typeface="+mn-ea"/>
                          <a:cs typeface="Arial" panose="020B0604020202020204" pitchFamily="34" charset="0"/>
                        </a:rPr>
                        <a:t> et al 2012 [C]; Wilkins et al 2003 [C])</a:t>
                      </a:r>
                      <a:endParaRPr lang="en-GB" sz="1600" i="0" kern="1200" dirty="0">
                        <a:solidFill>
                          <a:schemeClr val="tx1"/>
                        </a:solidFill>
                        <a:effectLst/>
                        <a:latin typeface="Arial" panose="020B0604020202020204" pitchFamily="34" charset="0"/>
                        <a:ea typeface="+mn-ea"/>
                        <a:cs typeface="Arial" panose="020B0604020202020204" pitchFamily="34" charset="0"/>
                      </a:endParaRPr>
                    </a:p>
                    <a:p>
                      <a:pPr algn="r">
                        <a:spcBef>
                          <a:spcPts val="200"/>
                        </a:spcBef>
                        <a:spcAft>
                          <a:spcPts val="200"/>
                        </a:spcAf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[Statement amended and new evidence 2020]</a:t>
                      </a:r>
                    </a:p>
                  </a:txBody>
                  <a:tcPr marL="36000" marT="45714" marB="45714" horzOverflow="overflow">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1B</a:t>
                      </a:r>
                    </a:p>
                  </a:txBody>
                  <a:tcPr marT="45714" marB="4571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8730">
                <a:tc>
                  <a:txBody>
                    <a:bodyPr/>
                    <a:lstStyle/>
                    <a:p>
                      <a:pPr marL="533400" marR="0" lvl="0" indent="-533400" algn="l" defTabSz="914400" rtl="0" eaLnBrk="0" fontAlgn="base" latinLnBrk="0" hangingPunct="0">
                        <a:lnSpc>
                          <a:spcPct val="100000"/>
                        </a:lnSpc>
                        <a:spcBef>
                          <a:spcPts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13. </a:t>
                      </a:r>
                    </a:p>
                  </a:txBody>
                  <a:tcPr marT="45714" marB="4571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0">
                        <a:spcAft>
                          <a:spcPts val="600"/>
                        </a:spcAft>
                      </a:pPr>
                      <a:r>
                        <a:rPr lang="en-US" sz="1600" kern="1200" dirty="0">
                          <a:solidFill>
                            <a:schemeClr val="tx1"/>
                          </a:solidFill>
                          <a:effectLst/>
                          <a:latin typeface="Arial" panose="020B0604020202020204" pitchFamily="34" charset="0"/>
                          <a:ea typeface="+mn-ea"/>
                          <a:cs typeface="Arial" panose="020B0604020202020204" pitchFamily="34" charset="0"/>
                        </a:rPr>
                        <a:t>Occupational therapists should support the engagement of the person in identifying the positive benefits of falls intervention.</a:t>
                      </a:r>
                      <a:endParaRPr lang="en-GB" sz="1600" kern="1200" dirty="0">
                        <a:solidFill>
                          <a:schemeClr val="tx1"/>
                        </a:solidFill>
                        <a:effectLst/>
                        <a:latin typeface="Arial" panose="020B0604020202020204" pitchFamily="34" charset="0"/>
                        <a:ea typeface="+mn-ea"/>
                        <a:cs typeface="Arial" panose="020B0604020202020204" pitchFamily="34" charset="0"/>
                      </a:endParaRPr>
                    </a:p>
                    <a:p>
                      <a:r>
                        <a:rPr lang="en-US" sz="1600" i="0" kern="1200" dirty="0">
                          <a:solidFill>
                            <a:schemeClr val="tx1"/>
                          </a:solidFill>
                          <a:effectLst/>
                          <a:latin typeface="Arial" panose="020B0604020202020204" pitchFamily="34" charset="0"/>
                          <a:ea typeface="+mn-ea"/>
                          <a:cs typeface="Arial" panose="020B0604020202020204" pitchFamily="34" charset="0"/>
                        </a:rPr>
                        <a:t>(Hill et al 2013 [B]; Nyman 2011 [C]; Ballinger and Clemson 2006 [C])</a:t>
                      </a:r>
                      <a:endParaRPr lang="en-GB" sz="1600" i="0" kern="1200" dirty="0">
                        <a:solidFill>
                          <a:schemeClr val="tx1"/>
                        </a:solidFill>
                        <a:effectLst/>
                        <a:latin typeface="Arial" panose="020B0604020202020204" pitchFamily="34" charset="0"/>
                        <a:ea typeface="+mn-ea"/>
                        <a:cs typeface="Arial" panose="020B0604020202020204" pitchFamily="34" charset="0"/>
                      </a:endParaRPr>
                    </a:p>
                    <a:p>
                      <a:pPr algn="r"/>
                      <a:r>
                        <a:rPr lang="en-US" sz="1600" i="1" kern="1200" dirty="0">
                          <a:solidFill>
                            <a:schemeClr val="tx1"/>
                          </a:solidFill>
                          <a:effectLst/>
                          <a:latin typeface="Arial" panose="020B0604020202020204" pitchFamily="34" charset="0"/>
                          <a:ea typeface="+mn-ea"/>
                          <a:cs typeface="Arial" panose="020B0604020202020204" pitchFamily="34" charset="0"/>
                        </a:rPr>
                        <a:t>  </a:t>
                      </a:r>
                      <a:r>
                        <a:rPr lang="en-US" sz="1600" kern="1200" dirty="0">
                          <a:solidFill>
                            <a:schemeClr val="tx1"/>
                          </a:solidFill>
                          <a:effectLst/>
                          <a:latin typeface="Arial" panose="020B0604020202020204" pitchFamily="34" charset="0"/>
                          <a:ea typeface="+mn-ea"/>
                          <a:cs typeface="Arial" panose="020B0604020202020204" pitchFamily="34" charset="0"/>
                        </a:rPr>
                        <a:t>[New evidence 2020]</a:t>
                      </a:r>
                      <a:endParaRPr lang="en-GB" sz="1600" kern="1200" dirty="0">
                        <a:solidFill>
                          <a:schemeClr val="tx1"/>
                        </a:solidFill>
                        <a:effectLst/>
                        <a:latin typeface="Arial" panose="020B0604020202020204" pitchFamily="34" charset="0"/>
                        <a:ea typeface="+mn-ea"/>
                        <a:cs typeface="Arial" panose="020B0604020202020204" pitchFamily="34" charset="0"/>
                      </a:endParaRPr>
                    </a:p>
                  </a:txBody>
                  <a:tcPr marT="45714" marB="45714" horzOverflow="overflow">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1B</a:t>
                      </a:r>
                    </a:p>
                  </a:txBody>
                  <a:tcPr marT="45714" marB="4571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54237">
                <a:tc>
                  <a:txBody>
                    <a:bodyPr/>
                    <a:lstStyle/>
                    <a:p>
                      <a:pPr marL="533400" marR="0" lvl="0" indent="-533400" algn="l" defTabSz="914400" rtl="0" eaLnBrk="0" fontAlgn="base" latinLnBrk="0" hangingPunct="0">
                        <a:lnSpc>
                          <a:spcPct val="100000"/>
                        </a:lnSpc>
                        <a:spcBef>
                          <a:spcPts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14</a:t>
                      </a:r>
                    </a:p>
                  </a:txBody>
                  <a:tcPr marT="45714" marB="4571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0"/>
                      <a:r>
                        <a:rPr lang="en-US" sz="1600" i="0" kern="1200" dirty="0">
                          <a:solidFill>
                            <a:schemeClr val="tx1"/>
                          </a:solidFill>
                          <a:effectLst/>
                          <a:latin typeface="Arial" panose="020B0604020202020204" pitchFamily="34" charset="0"/>
                          <a:ea typeface="+mn-ea"/>
                          <a:cs typeface="Arial" panose="020B0604020202020204" pitchFamily="34" charset="0"/>
                        </a:rPr>
                        <a:t>Occupational therapists should ensure falls prevention and management information are available in different formats and languages to empower and engage all populations (e.g. web-based support, written information leaflets).</a:t>
                      </a:r>
                      <a:endParaRPr lang="en-GB" sz="1600" i="0" kern="1200" dirty="0">
                        <a:solidFill>
                          <a:schemeClr val="tx1"/>
                        </a:solidFill>
                        <a:effectLst/>
                        <a:latin typeface="Arial" panose="020B0604020202020204" pitchFamily="34" charset="0"/>
                        <a:ea typeface="+mn-ea"/>
                        <a:cs typeface="Arial" panose="020B0604020202020204" pitchFamily="34" charset="0"/>
                      </a:endParaRPr>
                    </a:p>
                    <a:p>
                      <a:r>
                        <a:rPr lang="en-US" sz="1600" i="0" kern="1200" dirty="0">
                          <a:solidFill>
                            <a:schemeClr val="tx1"/>
                          </a:solidFill>
                          <a:effectLst/>
                          <a:latin typeface="Arial" panose="020B0604020202020204" pitchFamily="34" charset="0"/>
                          <a:ea typeface="+mn-ea"/>
                          <a:cs typeface="Arial" panose="020B0604020202020204" pitchFamily="34" charset="0"/>
                        </a:rPr>
                        <a:t>(Harper et al 2017 [C]; Mahoney et al 2017 [C]; Hill et al 2013 [B]; Nyman et al 2011 [C]; Hill et al 2009 [B])</a:t>
                      </a:r>
                      <a:endParaRPr lang="en-GB" sz="1600" i="0" kern="1200" dirty="0">
                        <a:solidFill>
                          <a:schemeClr val="tx1"/>
                        </a:solidFill>
                        <a:effectLst/>
                        <a:latin typeface="Arial" panose="020B0604020202020204" pitchFamily="34" charset="0"/>
                        <a:ea typeface="+mn-ea"/>
                        <a:cs typeface="Arial" panose="020B0604020202020204" pitchFamily="34" charset="0"/>
                      </a:endParaRPr>
                    </a:p>
                    <a:p>
                      <a:pPr algn="r"/>
                      <a:r>
                        <a:rPr lang="en-US" sz="1600" i="0" kern="1200" dirty="0">
                          <a:solidFill>
                            <a:schemeClr val="tx1"/>
                          </a:solidFill>
                          <a:effectLst/>
                          <a:latin typeface="Arial" panose="020B0604020202020204" pitchFamily="34" charset="0"/>
                          <a:ea typeface="+mn-ea"/>
                          <a:cs typeface="Arial" panose="020B0604020202020204" pitchFamily="34" charset="0"/>
                        </a:rPr>
                        <a:t> [Statement amended and new evidence 2020]</a:t>
                      </a:r>
                      <a:endParaRPr lang="en-GB" sz="1600" i="0" kern="1200" dirty="0">
                        <a:solidFill>
                          <a:schemeClr val="tx1"/>
                        </a:solidFill>
                        <a:effectLst/>
                        <a:latin typeface="Arial" panose="020B0604020202020204" pitchFamily="34" charset="0"/>
                        <a:ea typeface="+mn-ea"/>
                        <a:cs typeface="Arial" panose="020B0604020202020204" pitchFamily="34" charset="0"/>
                      </a:endParaRPr>
                    </a:p>
                  </a:txBody>
                  <a:tcPr marT="45714" marB="45714" horzOverflow="overflow">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1B</a:t>
                      </a:r>
                    </a:p>
                  </a:txBody>
                  <a:tcPr marT="45714" marB="4571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585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a:spcBef>
                <a:spcPct val="0"/>
              </a:spcBef>
              <a:buFontTx/>
              <a:buNone/>
            </a:pPr>
            <a:fld id="{A94276AF-18DC-4FA1-A1FC-834DC08C3611}" type="slidenum">
              <a:rPr lang="en-GB" altLang="en-US" sz="1400" smtClean="0"/>
              <a:pPr>
                <a:spcBef>
                  <a:spcPct val="0"/>
                </a:spcBef>
                <a:buFontTx/>
                <a:buNone/>
              </a:pPr>
              <a:t>15</a:t>
            </a:fld>
            <a:endParaRPr lang="en-GB" altLang="en-US" sz="1400"/>
          </a:p>
        </p:txBody>
      </p:sp>
    </p:spTree>
    <p:extLst>
      <p:ext uri="{BB962C8B-B14F-4D97-AF65-F5344CB8AC3E}">
        <p14:creationId xmlns:p14="http://schemas.microsoft.com/office/powerpoint/2010/main" val="218193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44" name="Group 96"/>
          <p:cNvGraphicFramePr>
            <a:graphicFrameLocks noGrp="1"/>
          </p:cNvGraphicFramePr>
          <p:nvPr>
            <p:ph type="tbl" idx="4294967295"/>
            <p:extLst>
              <p:ext uri="{D42A27DB-BD31-4B8C-83A1-F6EECF244321}">
                <p14:modId xmlns:p14="http://schemas.microsoft.com/office/powerpoint/2010/main" val="4094425778"/>
              </p:ext>
            </p:extLst>
          </p:nvPr>
        </p:nvGraphicFramePr>
        <p:xfrm>
          <a:off x="755576" y="1196752"/>
          <a:ext cx="7848872" cy="4538804"/>
        </p:xfrm>
        <a:graphic>
          <a:graphicData uri="http://schemas.openxmlformats.org/drawingml/2006/table">
            <a:tbl>
              <a:tblPr/>
              <a:tblGrid>
                <a:gridCol w="527486">
                  <a:extLst>
                    <a:ext uri="{9D8B030D-6E8A-4147-A177-3AD203B41FA5}">
                      <a16:colId xmlns:a16="http://schemas.microsoft.com/office/drawing/2014/main" val="20000"/>
                    </a:ext>
                  </a:extLst>
                </a:gridCol>
                <a:gridCol w="6791562">
                  <a:extLst>
                    <a:ext uri="{9D8B030D-6E8A-4147-A177-3AD203B41FA5}">
                      <a16:colId xmlns:a16="http://schemas.microsoft.com/office/drawing/2014/main" val="20001"/>
                    </a:ext>
                  </a:extLst>
                </a:gridCol>
                <a:gridCol w="529824">
                  <a:extLst>
                    <a:ext uri="{9D8B030D-6E8A-4147-A177-3AD203B41FA5}">
                      <a16:colId xmlns:a16="http://schemas.microsoft.com/office/drawing/2014/main" val="20002"/>
                    </a:ext>
                  </a:extLst>
                </a:gridCol>
              </a:tblGrid>
              <a:tr h="899326">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a:ln>
                            <a:noFill/>
                          </a:ln>
                          <a:solidFill>
                            <a:schemeClr val="bg1"/>
                          </a:solidFill>
                          <a:effectLst/>
                          <a:latin typeface="Arial" pitchFamily="34" charset="0"/>
                          <a:ea typeface="ＭＳ Ｐゴシック"/>
                          <a:cs typeface="Times New Roman" pitchFamily="18" charset="0"/>
                        </a:rPr>
                        <a:t>Falls management: making it meaningful (cont’d)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chemeClr val="bg1"/>
                          </a:solidFill>
                          <a:effectLst/>
                          <a:latin typeface="Arial" pitchFamily="34" charset="0"/>
                          <a:ea typeface="ＭＳ Ｐゴシック"/>
                          <a:cs typeface="Times New Roman" pitchFamily="18" charset="0"/>
                        </a:rPr>
                        <a:t>It is recommended that:</a:t>
                      </a:r>
                      <a:endParaRPr kumimoji="0" lang="en-GB" sz="2000" b="0" i="0" u="none" strike="noStrike" cap="none" normalizeH="0" baseline="0" dirty="0">
                        <a:ln>
                          <a:noFill/>
                        </a:ln>
                        <a:solidFill>
                          <a:schemeClr val="bg1"/>
                        </a:solidFill>
                        <a:effectLst/>
                        <a:latin typeface="Arial" pitchFamily="34" charset="0"/>
                        <a:ea typeface="ＭＳ Ｐゴシック"/>
                        <a:cs typeface="ＭＳ Ｐゴシック"/>
                      </a:endParaRPr>
                    </a:p>
                  </a:txBody>
                  <a:tcPr marT="45714" marB="45714"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8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764970">
                <a:tc>
                  <a:txBody>
                    <a:bodyPr/>
                    <a:lstStyle/>
                    <a:p>
                      <a:pPr marL="533400" marR="0" lvl="0" indent="-533400" algn="l" defTabSz="914400" rtl="0" eaLnBrk="0" fontAlgn="base" latinLnBrk="0" hangingPunct="0">
                        <a:lnSpc>
                          <a:spcPct val="100000"/>
                        </a:lnSpc>
                        <a:spcBef>
                          <a:spcPts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15. </a:t>
                      </a:r>
                    </a:p>
                  </a:txBody>
                  <a:tcPr marL="36000" marT="45714" marB="4571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0">
                        <a:spcAft>
                          <a:spcPts val="600"/>
                        </a:spcAft>
                      </a:pPr>
                      <a:r>
                        <a:rPr lang="en-US" sz="1600" i="0" kern="1200" dirty="0">
                          <a:solidFill>
                            <a:schemeClr val="tx1"/>
                          </a:solidFill>
                          <a:effectLst/>
                          <a:latin typeface="Arial" panose="020B0604020202020204" pitchFamily="34" charset="0"/>
                          <a:ea typeface="+mn-ea"/>
                          <a:cs typeface="Arial" panose="020B0604020202020204" pitchFamily="34" charset="0"/>
                        </a:rPr>
                        <a:t>Occupational therapists should encourage and support physical and social activity, as a means of reducing the person’s risk of falls and their adverse consequences, through the use of activities meaningful to the individual.</a:t>
                      </a:r>
                      <a:endParaRPr lang="en-GB" sz="1600" i="0" kern="1200" dirty="0">
                        <a:solidFill>
                          <a:schemeClr val="tx1"/>
                        </a:solidFill>
                        <a:effectLst/>
                        <a:latin typeface="Arial" panose="020B0604020202020204" pitchFamily="34" charset="0"/>
                        <a:ea typeface="+mn-ea"/>
                        <a:cs typeface="Arial" panose="020B0604020202020204" pitchFamily="34" charset="0"/>
                      </a:endParaRPr>
                    </a:p>
                    <a:p>
                      <a:r>
                        <a:rPr lang="en-US" sz="1600" i="0" kern="1200" dirty="0">
                          <a:solidFill>
                            <a:schemeClr val="tx1"/>
                          </a:solidFill>
                          <a:effectLst/>
                          <a:latin typeface="Arial" panose="020B0604020202020204" pitchFamily="34" charset="0"/>
                          <a:ea typeface="+mn-ea"/>
                          <a:cs typeface="Arial" panose="020B0604020202020204" pitchFamily="34" charset="0"/>
                        </a:rPr>
                        <a:t>(</a:t>
                      </a:r>
                      <a:r>
                        <a:rPr lang="en-US" sz="1600" i="0" kern="1200" dirty="0" err="1">
                          <a:solidFill>
                            <a:schemeClr val="tx1"/>
                          </a:solidFill>
                          <a:effectLst/>
                          <a:latin typeface="Arial" panose="020B0604020202020204" pitchFamily="34" charset="0"/>
                          <a:ea typeface="+mn-ea"/>
                          <a:cs typeface="Arial" panose="020B0604020202020204" pitchFamily="34" charset="0"/>
                        </a:rPr>
                        <a:t>Rosendahl</a:t>
                      </a:r>
                      <a:r>
                        <a:rPr lang="en-US" sz="1600" i="0" kern="1200" dirty="0">
                          <a:solidFill>
                            <a:schemeClr val="tx1"/>
                          </a:solidFill>
                          <a:effectLst/>
                          <a:latin typeface="Arial" panose="020B0604020202020204" pitchFamily="34" charset="0"/>
                          <a:ea typeface="+mn-ea"/>
                          <a:cs typeface="Arial" panose="020B0604020202020204" pitchFamily="34" charset="0"/>
                        </a:rPr>
                        <a:t> et al 2008 [B])</a:t>
                      </a:r>
                      <a:endParaRPr lang="en-GB" sz="1600" i="0" kern="1200" dirty="0">
                        <a:solidFill>
                          <a:schemeClr val="tx1"/>
                        </a:solidFill>
                        <a:effectLst/>
                        <a:latin typeface="Arial" panose="020B0604020202020204" pitchFamily="34" charset="0"/>
                        <a:ea typeface="+mn-ea"/>
                        <a:cs typeface="Arial" panose="020B0604020202020204" pitchFamily="34" charset="0"/>
                      </a:endParaRPr>
                    </a:p>
                    <a:p>
                      <a:pPr algn="r">
                        <a:spcBef>
                          <a:spcPts val="200"/>
                        </a:spcBef>
                        <a:spcAft>
                          <a:spcPts val="200"/>
                        </a:spcAf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[Statement amended 2020]</a:t>
                      </a:r>
                    </a:p>
                  </a:txBody>
                  <a:tcPr marL="36000" marT="45714" marB="45714" horzOverflow="overflow">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1B</a:t>
                      </a:r>
                    </a:p>
                  </a:txBody>
                  <a:tcPr marT="45714" marB="4571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64925">
                <a:tc>
                  <a:txBody>
                    <a:bodyPr/>
                    <a:lstStyle/>
                    <a:p>
                      <a:pPr marL="533400" marR="0" lvl="0" indent="-533400" algn="l" defTabSz="914400" rtl="0" eaLnBrk="0" fontAlgn="base" latinLnBrk="0" hangingPunct="0">
                        <a:lnSpc>
                          <a:spcPct val="100000"/>
                        </a:lnSpc>
                        <a:spcBef>
                          <a:spcPts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16. </a:t>
                      </a:r>
                    </a:p>
                  </a:txBody>
                  <a:tcPr marT="45714" marB="4571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0">
                        <a:spcAft>
                          <a:spcPts val="600"/>
                        </a:spcAft>
                      </a:pPr>
                      <a:r>
                        <a:rPr lang="en-US" sz="1600" kern="1200" dirty="0">
                          <a:solidFill>
                            <a:schemeClr val="tx1"/>
                          </a:solidFill>
                          <a:effectLst/>
                          <a:latin typeface="Arial" panose="020B0604020202020204" pitchFamily="34" charset="0"/>
                          <a:ea typeface="+mn-ea"/>
                          <a:cs typeface="Arial" panose="020B0604020202020204" pitchFamily="34" charset="0"/>
                        </a:rPr>
                        <a:t>Occupational therapists should deliver targeted strength and balance training that is incorporated into daily activities and occupations that are meaningful to the person, to improve and encourage longer-term participation in falls prevention interventions.</a:t>
                      </a:r>
                      <a:endParaRPr lang="en-GB" sz="1600" kern="1200" dirty="0">
                        <a:solidFill>
                          <a:schemeClr val="tx1"/>
                        </a:solidFill>
                        <a:effectLst/>
                        <a:latin typeface="Arial" panose="020B0604020202020204" pitchFamily="34" charset="0"/>
                        <a:ea typeface="+mn-ea"/>
                        <a:cs typeface="Arial" panose="020B0604020202020204" pitchFamily="34" charset="0"/>
                      </a:endParaRPr>
                    </a:p>
                    <a:p>
                      <a:r>
                        <a:rPr lang="en-US" sz="1600" i="0" kern="1200" dirty="0">
                          <a:solidFill>
                            <a:schemeClr val="tx1"/>
                          </a:solidFill>
                          <a:effectLst/>
                          <a:latin typeface="Arial" panose="020B0604020202020204" pitchFamily="34" charset="0"/>
                          <a:ea typeface="+mn-ea"/>
                          <a:cs typeface="Arial" panose="020B0604020202020204" pitchFamily="34" charset="0"/>
                        </a:rPr>
                        <a:t>(Pritchard et al 2013 [B]; Clemson et al 2012 [A]; Clemson et al 2010 [B])</a:t>
                      </a:r>
                      <a:endParaRPr lang="en-GB" sz="1600" i="0" kern="1200" dirty="0">
                        <a:solidFill>
                          <a:schemeClr val="tx1"/>
                        </a:solidFill>
                        <a:effectLst/>
                        <a:latin typeface="Arial" panose="020B0604020202020204" pitchFamily="34" charset="0"/>
                        <a:ea typeface="+mn-ea"/>
                        <a:cs typeface="Arial" panose="020B0604020202020204"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[Statement amended 2020]</a:t>
                      </a:r>
                    </a:p>
                    <a:p>
                      <a:endParaRPr lang="en-GB" sz="1600" i="0" kern="1200" dirty="0">
                        <a:solidFill>
                          <a:schemeClr val="tx1"/>
                        </a:solidFill>
                        <a:effectLst/>
                        <a:latin typeface="Arial" panose="020B0604020202020204" pitchFamily="34" charset="0"/>
                        <a:ea typeface="+mn-ea"/>
                        <a:cs typeface="Arial" panose="020B0604020202020204" pitchFamily="34" charset="0"/>
                      </a:endParaRPr>
                    </a:p>
                  </a:txBody>
                  <a:tcPr marT="45714" marB="45714" horzOverflow="overflow">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1A</a:t>
                      </a:r>
                    </a:p>
                  </a:txBody>
                  <a:tcPr marT="45714" marB="4571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585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a:spcBef>
                <a:spcPct val="0"/>
              </a:spcBef>
              <a:buFontTx/>
              <a:buNone/>
            </a:pPr>
            <a:fld id="{A94276AF-18DC-4FA1-A1FC-834DC08C3611}" type="slidenum">
              <a:rPr lang="en-GB" altLang="en-US" sz="1400" smtClean="0"/>
              <a:pPr>
                <a:spcBef>
                  <a:spcPct val="0"/>
                </a:spcBef>
                <a:buFontTx/>
                <a:buNone/>
              </a:pPr>
              <a:t>16</a:t>
            </a:fld>
            <a:endParaRPr lang="en-GB" altLang="en-US" sz="1400"/>
          </a:p>
        </p:txBody>
      </p:sp>
    </p:spTree>
    <p:extLst>
      <p:ext uri="{BB962C8B-B14F-4D97-AF65-F5344CB8AC3E}">
        <p14:creationId xmlns:p14="http://schemas.microsoft.com/office/powerpoint/2010/main" val="3731209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1066800"/>
          </a:xfrm>
        </p:spPr>
        <p:txBody>
          <a:bodyPr/>
          <a:lstStyle/>
          <a:p>
            <a:pPr algn="l"/>
            <a:r>
              <a:rPr lang="en-GB" altLang="en-US" sz="3200" b="1" dirty="0">
                <a:latin typeface="Arial" charset="0"/>
                <a:ea typeface="ＭＳ Ｐゴシック" pitchFamily="34" charset="-128"/>
                <a:cs typeface="Arial" charset="0"/>
              </a:rPr>
              <a:t>Occupational therapy intervention:</a:t>
            </a:r>
            <a:br>
              <a:rPr lang="en-GB" altLang="en-US" sz="3200" b="1" dirty="0">
                <a:latin typeface="Arial" charset="0"/>
                <a:ea typeface="ＭＳ Ｐゴシック" pitchFamily="34" charset="-128"/>
                <a:cs typeface="Arial" charset="0"/>
              </a:rPr>
            </a:br>
            <a:r>
              <a:rPr lang="en-GB" altLang="en-US" sz="3200" b="1" dirty="0">
                <a:latin typeface="Arial" charset="0"/>
                <a:ea typeface="ＭＳ Ｐゴシック" pitchFamily="34" charset="-128"/>
                <a:cs typeface="Arial" charset="0"/>
              </a:rPr>
              <a:t>impact and cost-effectiveness</a:t>
            </a:r>
            <a:endParaRPr lang="en-GB" sz="3200" dirty="0"/>
          </a:p>
        </p:txBody>
      </p:sp>
      <p:sp>
        <p:nvSpPr>
          <p:cNvPr id="3" name="Content Placeholder 2"/>
          <p:cNvSpPr>
            <a:spLocks noGrp="1"/>
          </p:cNvSpPr>
          <p:nvPr>
            <p:ph idx="1"/>
          </p:nvPr>
        </p:nvSpPr>
        <p:spPr>
          <a:xfrm>
            <a:off x="323528" y="1772816"/>
            <a:ext cx="8496944" cy="3886200"/>
          </a:xfrm>
        </p:spPr>
        <p:txBody>
          <a:bodyPr/>
          <a:lstStyle/>
          <a:p>
            <a:pPr eaLnBrk="1" hangingPunct="1">
              <a:spcBef>
                <a:spcPct val="0"/>
              </a:spcBef>
              <a:buFontTx/>
              <a:buNone/>
            </a:pPr>
            <a:r>
              <a:rPr lang="en-GB" altLang="en-US" sz="2400" b="1" dirty="0"/>
              <a:t>Evidence overview:</a:t>
            </a:r>
          </a:p>
          <a:p>
            <a:pPr eaLnBrk="1" hangingPunct="1">
              <a:spcBef>
                <a:spcPct val="0"/>
              </a:spcBef>
              <a:buFontTx/>
              <a:buNone/>
            </a:pPr>
            <a:endParaRPr lang="en-GB" altLang="en-US" sz="2400" b="1" dirty="0"/>
          </a:p>
          <a:p>
            <a:pPr marL="0" indent="0">
              <a:buNone/>
            </a:pPr>
            <a:r>
              <a:rPr lang="en-US" sz="2400" dirty="0"/>
              <a:t>Occupational therapists’ interventions can have a significant impact, both in terms of outcomes and, as this evidence shows, cost-effectiveness. The evidence detailed below, most of it high quality, provides a base for understanding where occupational therapists can increase the cost-effectiveness and impact of health care’ (RCOT 2020, p43).</a:t>
            </a:r>
            <a:endParaRPr lang="en-GB" sz="2400" dirty="0"/>
          </a:p>
          <a:p>
            <a:endParaRPr lang="en-GB" dirty="0"/>
          </a:p>
        </p:txBody>
      </p:sp>
      <p:sp>
        <p:nvSpPr>
          <p:cNvPr id="4" name="Slide Number Placeholder 3"/>
          <p:cNvSpPr>
            <a:spLocks noGrp="1"/>
          </p:cNvSpPr>
          <p:nvPr>
            <p:ph type="sldNum" sz="quarter" idx="11"/>
          </p:nvPr>
        </p:nvSpPr>
        <p:spPr/>
        <p:txBody>
          <a:bodyPr/>
          <a:lstStyle/>
          <a:p>
            <a:pPr>
              <a:defRPr/>
            </a:pPr>
            <a:fld id="{B0774803-7960-49A7-B808-5A9DD45CDED1}" type="slidenum">
              <a:rPr lang="en-GB" smtClean="0"/>
              <a:pPr>
                <a:defRPr/>
              </a:pPr>
              <a:t>17</a:t>
            </a:fld>
            <a:endParaRPr lang="en-GB"/>
          </a:p>
        </p:txBody>
      </p:sp>
    </p:spTree>
    <p:extLst>
      <p:ext uri="{BB962C8B-B14F-4D97-AF65-F5344CB8AC3E}">
        <p14:creationId xmlns:p14="http://schemas.microsoft.com/office/powerpoint/2010/main" val="283514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44" name="Group 96"/>
          <p:cNvGraphicFramePr>
            <a:graphicFrameLocks noGrp="1"/>
          </p:cNvGraphicFramePr>
          <p:nvPr>
            <p:ph type="tbl" idx="4294967295"/>
            <p:extLst>
              <p:ext uri="{D42A27DB-BD31-4B8C-83A1-F6EECF244321}">
                <p14:modId xmlns:p14="http://schemas.microsoft.com/office/powerpoint/2010/main" val="4153527913"/>
              </p:ext>
            </p:extLst>
          </p:nvPr>
        </p:nvGraphicFramePr>
        <p:xfrm>
          <a:off x="683568" y="1844824"/>
          <a:ext cx="7848872" cy="2892718"/>
        </p:xfrm>
        <a:graphic>
          <a:graphicData uri="http://schemas.openxmlformats.org/drawingml/2006/table">
            <a:tbl>
              <a:tblPr/>
              <a:tblGrid>
                <a:gridCol w="527486">
                  <a:extLst>
                    <a:ext uri="{9D8B030D-6E8A-4147-A177-3AD203B41FA5}">
                      <a16:colId xmlns:a16="http://schemas.microsoft.com/office/drawing/2014/main" val="20000"/>
                    </a:ext>
                  </a:extLst>
                </a:gridCol>
                <a:gridCol w="6791562">
                  <a:extLst>
                    <a:ext uri="{9D8B030D-6E8A-4147-A177-3AD203B41FA5}">
                      <a16:colId xmlns:a16="http://schemas.microsoft.com/office/drawing/2014/main" val="20001"/>
                    </a:ext>
                  </a:extLst>
                </a:gridCol>
                <a:gridCol w="529824">
                  <a:extLst>
                    <a:ext uri="{9D8B030D-6E8A-4147-A177-3AD203B41FA5}">
                      <a16:colId xmlns:a16="http://schemas.microsoft.com/office/drawing/2014/main" val="20002"/>
                    </a:ext>
                  </a:extLst>
                </a:gridCol>
              </a:tblGrid>
              <a:tr h="899326">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a:ln>
                            <a:noFill/>
                          </a:ln>
                          <a:solidFill>
                            <a:schemeClr val="bg1"/>
                          </a:solidFill>
                          <a:effectLst/>
                          <a:latin typeface="Arial" pitchFamily="34" charset="0"/>
                          <a:ea typeface="ＭＳ Ｐゴシック"/>
                          <a:cs typeface="Times New Roman" pitchFamily="18" charset="0"/>
                        </a:rPr>
                        <a:t>Occupational therapy intervention: impact and cost effectiveness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chemeClr val="bg1"/>
                          </a:solidFill>
                          <a:effectLst/>
                          <a:latin typeface="Arial" pitchFamily="34" charset="0"/>
                          <a:ea typeface="ＭＳ Ｐゴシック"/>
                          <a:cs typeface="Times New Roman" pitchFamily="18" charset="0"/>
                        </a:rPr>
                        <a:t>It is recommended that:</a:t>
                      </a:r>
                      <a:endParaRPr kumimoji="0" lang="en-GB" sz="2000" b="0" i="0" u="none" strike="noStrike" cap="none" normalizeH="0" baseline="0" dirty="0">
                        <a:ln>
                          <a:noFill/>
                        </a:ln>
                        <a:solidFill>
                          <a:schemeClr val="bg1"/>
                        </a:solidFill>
                        <a:effectLst/>
                        <a:latin typeface="Arial" pitchFamily="34" charset="0"/>
                        <a:ea typeface="ＭＳ Ｐゴシック"/>
                        <a:cs typeface="ＭＳ Ｐゴシック"/>
                      </a:endParaRPr>
                    </a:p>
                  </a:txBody>
                  <a:tcPr marT="45714" marB="45714"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8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764970">
                <a:tc>
                  <a:txBody>
                    <a:bodyPr/>
                    <a:lstStyle/>
                    <a:p>
                      <a:pPr marL="533400" marR="0" lvl="0" indent="-533400" algn="l" defTabSz="914400" rtl="0" eaLnBrk="0" fontAlgn="base" latinLnBrk="0" hangingPunct="0">
                        <a:lnSpc>
                          <a:spcPct val="100000"/>
                        </a:lnSpc>
                        <a:spcBef>
                          <a:spcPts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17. </a:t>
                      </a:r>
                    </a:p>
                  </a:txBody>
                  <a:tcPr marL="36000" marT="45714" marB="4571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0">
                        <a:spcAft>
                          <a:spcPts val="600"/>
                        </a:spcAft>
                      </a:pPr>
                      <a:r>
                        <a:rPr lang="en-US" sz="1600" i="0" kern="1200" dirty="0">
                          <a:solidFill>
                            <a:schemeClr val="tx1"/>
                          </a:solidFill>
                          <a:effectLst/>
                          <a:latin typeface="Arial" panose="020B0604020202020204" pitchFamily="34" charset="0"/>
                          <a:ea typeface="+mn-ea"/>
                          <a:cs typeface="Arial" panose="020B0604020202020204" pitchFamily="34" charset="0"/>
                        </a:rPr>
                        <a:t>Occupational therapists should use interventions that have been shown to be cost-effective</a:t>
                      </a:r>
                      <a:r>
                        <a:rPr lang="en-US" sz="1600" i="0" kern="1200" baseline="0" dirty="0">
                          <a:solidFill>
                            <a:schemeClr val="tx1"/>
                          </a:solidFill>
                          <a:effectLst/>
                          <a:latin typeface="Arial" panose="020B0604020202020204" pitchFamily="34" charset="0"/>
                          <a:ea typeface="+mn-ea"/>
                          <a:cs typeface="Arial" panose="020B0604020202020204" pitchFamily="34" charset="0"/>
                        </a:rPr>
                        <a:t> and have impact</a:t>
                      </a:r>
                      <a:r>
                        <a:rPr lang="en-US" sz="1600" i="0" kern="1200" dirty="0">
                          <a:solidFill>
                            <a:schemeClr val="tx1"/>
                          </a:solidFill>
                          <a:effectLst/>
                          <a:latin typeface="Arial" panose="020B0604020202020204" pitchFamily="34" charset="0"/>
                          <a:ea typeface="+mn-ea"/>
                          <a:cs typeface="Arial" panose="020B0604020202020204" pitchFamily="34" charset="0"/>
                        </a:rPr>
                        <a:t> </a:t>
                      </a:r>
                      <a:endParaRPr lang="en-GB" sz="1600" i="0" kern="1200" dirty="0">
                        <a:solidFill>
                          <a:schemeClr val="tx1"/>
                        </a:solidFill>
                        <a:effectLst/>
                        <a:latin typeface="Arial" panose="020B0604020202020204" pitchFamily="34" charset="0"/>
                        <a:ea typeface="+mn-ea"/>
                        <a:cs typeface="Arial" panose="020B0604020202020204" pitchFamily="34" charset="0"/>
                      </a:endParaRPr>
                    </a:p>
                    <a:p>
                      <a:r>
                        <a:rPr lang="en-US" sz="1600" i="0" kern="1200" dirty="0">
                          <a:solidFill>
                            <a:schemeClr val="tx1"/>
                          </a:solidFill>
                          <a:effectLst/>
                          <a:latin typeface="Arial" panose="020B0604020202020204" pitchFamily="34" charset="0"/>
                          <a:ea typeface="+mn-ea"/>
                          <a:cs typeface="Arial" panose="020B0604020202020204" pitchFamily="34" charset="0"/>
                        </a:rPr>
                        <a:t>(Harper et al 2017 [C]; </a:t>
                      </a:r>
                      <a:r>
                        <a:rPr lang="en-US" sz="1600" i="0" kern="1200" dirty="0" err="1">
                          <a:solidFill>
                            <a:schemeClr val="tx1"/>
                          </a:solidFill>
                          <a:effectLst/>
                          <a:latin typeface="Arial" panose="020B0604020202020204" pitchFamily="34" charset="0"/>
                          <a:ea typeface="+mn-ea"/>
                          <a:cs typeface="Arial" panose="020B0604020202020204" pitchFamily="34" charset="0"/>
                        </a:rPr>
                        <a:t>Pighills</a:t>
                      </a:r>
                      <a:r>
                        <a:rPr lang="en-US" sz="1600" i="0" kern="1200" dirty="0">
                          <a:solidFill>
                            <a:schemeClr val="tx1"/>
                          </a:solidFill>
                          <a:effectLst/>
                          <a:latin typeface="Arial" panose="020B0604020202020204" pitchFamily="34" charset="0"/>
                          <a:ea typeface="+mn-ea"/>
                          <a:cs typeface="Arial" panose="020B0604020202020204" pitchFamily="34" charset="0"/>
                        </a:rPr>
                        <a:t> et al 2016 [A]; Lockwood et al 2015 [A]; Sheffield et al 2013 [B]; Irvine et al 2010 [B]; Campbell et al 2005 [A])</a:t>
                      </a:r>
                      <a:endParaRPr lang="en-GB" sz="1600" i="0" kern="1200" dirty="0">
                        <a:solidFill>
                          <a:schemeClr val="tx1"/>
                        </a:solidFill>
                        <a:effectLst/>
                        <a:latin typeface="Arial" panose="020B0604020202020204" pitchFamily="34" charset="0"/>
                        <a:ea typeface="+mn-ea"/>
                        <a:cs typeface="Arial" panose="020B0604020202020204" pitchFamily="34" charset="0"/>
                      </a:endParaRPr>
                    </a:p>
                    <a:p>
                      <a:pPr algn="r">
                        <a:spcBef>
                          <a:spcPts val="200"/>
                        </a:spcBef>
                        <a:spcAft>
                          <a:spcPts val="200"/>
                        </a:spcAf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[New recommendation 2020]</a:t>
                      </a:r>
                    </a:p>
                  </a:txBody>
                  <a:tcPr marL="36000" marT="45714" marB="45714" horzOverflow="overflow">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1B</a:t>
                      </a:r>
                    </a:p>
                  </a:txBody>
                  <a:tcPr marT="45714" marB="4571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585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a:spcBef>
                <a:spcPct val="0"/>
              </a:spcBef>
              <a:buFontTx/>
              <a:buNone/>
            </a:pPr>
            <a:fld id="{A94276AF-18DC-4FA1-A1FC-834DC08C3611}" type="slidenum">
              <a:rPr lang="en-GB" altLang="en-US" sz="1400" smtClean="0"/>
              <a:pPr>
                <a:spcBef>
                  <a:spcPct val="0"/>
                </a:spcBef>
                <a:buFontTx/>
                <a:buNone/>
              </a:pPr>
              <a:t>18</a:t>
            </a:fld>
            <a:endParaRPr lang="en-GB" altLang="en-US" sz="1400"/>
          </a:p>
        </p:txBody>
      </p:sp>
    </p:spTree>
    <p:extLst>
      <p:ext uri="{BB962C8B-B14F-4D97-AF65-F5344CB8AC3E}">
        <p14:creationId xmlns:p14="http://schemas.microsoft.com/office/powerpoint/2010/main" val="2054401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188640"/>
            <a:ext cx="7993509" cy="1066800"/>
          </a:xfrm>
        </p:spPr>
        <p:txBody>
          <a:bodyPr/>
          <a:lstStyle/>
          <a:p>
            <a:pPr algn="l"/>
            <a:r>
              <a:rPr lang="en-GB" altLang="en-US" sz="3600" b="1" dirty="0">
                <a:latin typeface="Arial" pitchFamily="34" charset="0"/>
                <a:ea typeface="ＭＳ Ｐゴシック" pitchFamily="34" charset="-128"/>
                <a:cs typeface="Arial" pitchFamily="34" charset="0"/>
              </a:rPr>
              <a:t>Impact of practice guideline                for you: the practitioner</a:t>
            </a:r>
          </a:p>
        </p:txBody>
      </p:sp>
      <p:sp>
        <p:nvSpPr>
          <p:cNvPr id="44035" name="Content Placeholder 2"/>
          <p:cNvSpPr>
            <a:spLocks noGrp="1"/>
          </p:cNvSpPr>
          <p:nvPr>
            <p:ph idx="1"/>
          </p:nvPr>
        </p:nvSpPr>
        <p:spPr>
          <a:xfrm>
            <a:off x="611560" y="1772816"/>
            <a:ext cx="7620000" cy="3886200"/>
          </a:xfrm>
        </p:spPr>
        <p:txBody>
          <a:bodyPr/>
          <a:lstStyle/>
          <a:p>
            <a:pPr>
              <a:spcBef>
                <a:spcPts val="400"/>
              </a:spcBef>
              <a:spcAft>
                <a:spcPts val="400"/>
              </a:spcAft>
            </a:pPr>
            <a:r>
              <a:rPr lang="en-GB" altLang="en-US" sz="2600" dirty="0">
                <a:solidFill>
                  <a:srgbClr val="000000"/>
                </a:solidFill>
                <a:latin typeface="Arial" pitchFamily="34" charset="0"/>
                <a:ea typeface="ＭＳ Ｐゴシック" pitchFamily="34" charset="-128"/>
                <a:cs typeface="Arial" pitchFamily="34" charset="0"/>
              </a:rPr>
              <a:t>Challenges / affirms your current practice.</a:t>
            </a:r>
          </a:p>
          <a:p>
            <a:pPr>
              <a:spcBef>
                <a:spcPts val="400"/>
              </a:spcBef>
              <a:spcAft>
                <a:spcPts val="400"/>
              </a:spcAft>
            </a:pPr>
            <a:r>
              <a:rPr lang="en-GB" altLang="en-US" sz="2600" dirty="0">
                <a:solidFill>
                  <a:srgbClr val="000000"/>
                </a:solidFill>
                <a:latin typeface="Arial" pitchFamily="34" charset="0"/>
                <a:ea typeface="ＭＳ Ｐゴシック" pitchFamily="34" charset="-128"/>
                <a:cs typeface="Arial" pitchFamily="34" charset="0"/>
              </a:rPr>
              <a:t>Provides evidence-based recommendations to inform and support your practice.</a:t>
            </a:r>
          </a:p>
          <a:p>
            <a:pPr>
              <a:spcBef>
                <a:spcPts val="400"/>
              </a:spcBef>
              <a:spcAft>
                <a:spcPts val="400"/>
              </a:spcAft>
            </a:pPr>
            <a:r>
              <a:rPr lang="en-GB" altLang="en-US" sz="2600" dirty="0">
                <a:solidFill>
                  <a:srgbClr val="000000"/>
                </a:solidFill>
                <a:latin typeface="Arial" pitchFamily="34" charset="0"/>
                <a:ea typeface="ＭＳ Ｐゴシック" pitchFamily="34" charset="-128"/>
                <a:cs typeface="Arial" pitchFamily="34" charset="0"/>
              </a:rPr>
              <a:t>Raises awareness of benefits and risks, and organisational and financial barriers.</a:t>
            </a:r>
          </a:p>
          <a:p>
            <a:pPr>
              <a:spcBef>
                <a:spcPts val="400"/>
              </a:spcBef>
              <a:spcAft>
                <a:spcPts val="400"/>
              </a:spcAft>
            </a:pPr>
            <a:r>
              <a:rPr lang="en-GB" altLang="en-US" sz="2600" dirty="0">
                <a:solidFill>
                  <a:srgbClr val="000000"/>
                </a:solidFill>
                <a:latin typeface="Arial" pitchFamily="34" charset="0"/>
                <a:ea typeface="ＭＳ Ｐゴシック" pitchFamily="34" charset="-128"/>
                <a:cs typeface="Arial" pitchFamily="34" charset="0"/>
              </a:rPr>
              <a:t>Provides a vehicle for you to audit and justify your practice.</a:t>
            </a:r>
          </a:p>
          <a:p>
            <a:pPr>
              <a:spcBef>
                <a:spcPts val="400"/>
              </a:spcBef>
              <a:spcAft>
                <a:spcPts val="400"/>
              </a:spcAft>
            </a:pPr>
            <a:r>
              <a:rPr lang="en-GB" altLang="en-US" sz="2600" dirty="0">
                <a:solidFill>
                  <a:srgbClr val="000000"/>
                </a:solidFill>
                <a:latin typeface="Arial" pitchFamily="34" charset="0"/>
                <a:ea typeface="ＭＳ Ｐゴシック" pitchFamily="34" charset="-128"/>
                <a:cs typeface="Arial" pitchFamily="34" charset="0"/>
              </a:rPr>
              <a:t>Assists in communicating your role to members of the multidisciplinary team.</a:t>
            </a:r>
            <a:endParaRPr lang="en-GB" altLang="en-US" sz="2600" dirty="0">
              <a:latin typeface="Arial" pitchFamily="34" charset="0"/>
              <a:ea typeface="ＭＳ Ｐゴシック" pitchFamily="34" charset="-128"/>
              <a:cs typeface="Arial" pitchFamily="34" charset="0"/>
            </a:endParaRPr>
          </a:p>
        </p:txBody>
      </p:sp>
      <p:sp>
        <p:nvSpPr>
          <p:cNvPr id="440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a:spcBef>
                <a:spcPct val="0"/>
              </a:spcBef>
              <a:buFontTx/>
              <a:buNone/>
            </a:pPr>
            <a:fld id="{610BB270-D405-4ABA-8781-DF0F6749C082}" type="slidenum">
              <a:rPr lang="en-GB" altLang="en-US" sz="1400" smtClean="0"/>
              <a:pPr>
                <a:spcBef>
                  <a:spcPct val="0"/>
                </a:spcBef>
                <a:buFontTx/>
                <a:buNone/>
              </a:pPr>
              <a:t>19</a:t>
            </a:fld>
            <a:endParaRPr lang="en-GB" alt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16632"/>
            <a:ext cx="6948115" cy="1066800"/>
          </a:xfrm>
        </p:spPr>
        <p:txBody>
          <a:bodyPr/>
          <a:lstStyle/>
          <a:p>
            <a:pPr algn="l"/>
            <a:r>
              <a:rPr lang="en-GB" altLang="en-US" sz="4000" b="1" dirty="0">
                <a:latin typeface="Arial" pitchFamily="34" charset="0"/>
                <a:ea typeface="ＭＳ Ｐゴシック" pitchFamily="34" charset="-128"/>
                <a:cs typeface="Arial" pitchFamily="34" charset="0"/>
              </a:rPr>
              <a:t>Learning outcomes</a:t>
            </a:r>
          </a:p>
        </p:txBody>
      </p:sp>
      <p:sp>
        <p:nvSpPr>
          <p:cNvPr id="2765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a:spcBef>
                <a:spcPct val="0"/>
              </a:spcBef>
              <a:buFontTx/>
              <a:buNone/>
            </a:pPr>
            <a:fld id="{A0449DC7-4736-41E7-89F6-3364764504A6}" type="slidenum">
              <a:rPr lang="en-GB" altLang="en-US" sz="1400" smtClean="0"/>
              <a:pPr>
                <a:spcBef>
                  <a:spcPct val="0"/>
                </a:spcBef>
                <a:buFontTx/>
                <a:buNone/>
              </a:pPr>
              <a:t>2</a:t>
            </a:fld>
            <a:endParaRPr lang="en-GB" altLang="en-US" sz="1400" dirty="0"/>
          </a:p>
        </p:txBody>
      </p:sp>
      <p:sp>
        <p:nvSpPr>
          <p:cNvPr id="27653" name="Content Placeholder 2"/>
          <p:cNvSpPr txBox="1">
            <a:spLocks/>
          </p:cNvSpPr>
          <p:nvPr/>
        </p:nvSpPr>
        <p:spPr bwMode="auto">
          <a:xfrm>
            <a:off x="655247" y="1484784"/>
            <a:ext cx="7620000" cy="410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a:spcBef>
                <a:spcPts val="600"/>
              </a:spcBef>
              <a:spcAft>
                <a:spcPts val="600"/>
              </a:spcAft>
            </a:pPr>
            <a:r>
              <a:rPr lang="en-GB" altLang="en-US" sz="2800" dirty="0"/>
              <a:t>To develop/enhance understanding of the importance of using practice guidelines to inform practice.</a:t>
            </a:r>
          </a:p>
          <a:p>
            <a:pPr>
              <a:spcBef>
                <a:spcPts val="600"/>
              </a:spcBef>
              <a:spcAft>
                <a:spcPts val="600"/>
              </a:spcAft>
            </a:pPr>
            <a:r>
              <a:rPr lang="en-GB" altLang="en-US" sz="2800" dirty="0"/>
              <a:t>To explore the practice guideline recommendations in relation to current practice.</a:t>
            </a:r>
          </a:p>
          <a:p>
            <a:pPr>
              <a:spcBef>
                <a:spcPts val="600"/>
              </a:spcBef>
              <a:spcAft>
                <a:spcPts val="600"/>
              </a:spcAft>
            </a:pPr>
            <a:r>
              <a:rPr lang="en-GB" altLang="en-US" sz="2800" dirty="0"/>
              <a:t>To develop/enhance understanding of how to use the RCOT Audit Form for use with the evidence-based recommendations.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9628" y="116632"/>
            <a:ext cx="7344346" cy="1066800"/>
          </a:xfrm>
        </p:spPr>
        <p:txBody>
          <a:bodyPr/>
          <a:lstStyle/>
          <a:p>
            <a:pPr algn="l"/>
            <a:r>
              <a:rPr lang="en-GB" altLang="en-US" sz="3600" b="1" dirty="0">
                <a:latin typeface="Arial" pitchFamily="34" charset="0"/>
                <a:ea typeface="ＭＳ Ｐゴシック" pitchFamily="34" charset="-128"/>
                <a:cs typeface="Arial" pitchFamily="34" charset="0"/>
              </a:rPr>
              <a:t>Impact of practice guideline     for managers</a:t>
            </a:r>
          </a:p>
        </p:txBody>
      </p:sp>
      <p:sp>
        <p:nvSpPr>
          <p:cNvPr id="45059" name="Content Placeholder 2"/>
          <p:cNvSpPr>
            <a:spLocks noGrp="1"/>
          </p:cNvSpPr>
          <p:nvPr>
            <p:ph idx="1"/>
          </p:nvPr>
        </p:nvSpPr>
        <p:spPr>
          <a:xfrm>
            <a:off x="467544" y="1700808"/>
            <a:ext cx="7991475" cy="4101827"/>
          </a:xfrm>
        </p:spPr>
        <p:txBody>
          <a:bodyPr/>
          <a:lstStyle/>
          <a:p>
            <a:pPr>
              <a:spcBef>
                <a:spcPts val="400"/>
              </a:spcBef>
              <a:spcAft>
                <a:spcPts val="400"/>
              </a:spcAft>
            </a:pPr>
            <a:r>
              <a:rPr lang="en-GB" altLang="en-US" sz="2600" dirty="0">
                <a:latin typeface="Arial" pitchFamily="34" charset="0"/>
                <a:ea typeface="ＭＳ Ｐゴシック" pitchFamily="34" charset="-128"/>
                <a:cs typeface="Arial" pitchFamily="34" charset="0"/>
              </a:rPr>
              <a:t>Provides evidence of the need for occupational therapy input into services for adults with rheumatological conditions.</a:t>
            </a:r>
          </a:p>
          <a:p>
            <a:pPr>
              <a:spcBef>
                <a:spcPts val="400"/>
              </a:spcBef>
              <a:spcAft>
                <a:spcPts val="400"/>
              </a:spcAft>
            </a:pPr>
            <a:r>
              <a:rPr lang="en-GB" altLang="en-US" sz="2600" dirty="0">
                <a:latin typeface="Arial" pitchFamily="34" charset="0"/>
                <a:ea typeface="ＭＳ Ｐゴシック" pitchFamily="34" charset="-128"/>
                <a:cs typeface="Arial" pitchFamily="34" charset="0"/>
              </a:rPr>
              <a:t>Provides a structure to audit the work of occupational therapists within the service to improve service quality.</a:t>
            </a:r>
          </a:p>
          <a:p>
            <a:pPr>
              <a:spcBef>
                <a:spcPts val="400"/>
              </a:spcBef>
              <a:spcAft>
                <a:spcPts val="400"/>
              </a:spcAft>
            </a:pPr>
            <a:r>
              <a:rPr lang="en-GB" altLang="en-US" sz="2600" dirty="0">
                <a:latin typeface="Arial" pitchFamily="34" charset="0"/>
                <a:ea typeface="ＭＳ Ｐゴシック" pitchFamily="34" charset="-128"/>
                <a:cs typeface="Arial" pitchFamily="34" charset="0"/>
              </a:rPr>
              <a:t>Provides a vehicle for justifying service provision</a:t>
            </a:r>
            <a:r>
              <a:rPr lang="en-GB" altLang="en-US" sz="2800" dirty="0">
                <a:latin typeface="Arial" pitchFamily="34" charset="0"/>
                <a:ea typeface="ＭＳ Ｐゴシック" pitchFamily="34" charset="-128"/>
                <a:cs typeface="Arial" pitchFamily="34" charset="0"/>
              </a:rPr>
              <a:t>.</a:t>
            </a:r>
          </a:p>
        </p:txBody>
      </p:sp>
      <p:sp>
        <p:nvSpPr>
          <p:cNvPr id="450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a:spcBef>
                <a:spcPct val="0"/>
              </a:spcBef>
              <a:buFontTx/>
              <a:buNone/>
            </a:pPr>
            <a:fld id="{204676BC-5FE0-4C86-83C8-D8E8FBCE9D7E}" type="slidenum">
              <a:rPr lang="en-GB" altLang="en-US" sz="1400" smtClean="0"/>
              <a:pPr>
                <a:spcBef>
                  <a:spcPct val="0"/>
                </a:spcBef>
                <a:buFontTx/>
                <a:buNone/>
              </a:pPr>
              <a:t>20</a:t>
            </a:fld>
            <a:endParaRPr lang="en-GB" altLang="en-US"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260648"/>
            <a:ext cx="6553200" cy="1066800"/>
          </a:xfrm>
        </p:spPr>
        <p:txBody>
          <a:bodyPr/>
          <a:lstStyle/>
          <a:p>
            <a:pPr algn="l"/>
            <a:r>
              <a:rPr lang="en-GB" altLang="en-US" sz="3600" b="1" dirty="0">
                <a:latin typeface="Arial" pitchFamily="34" charset="0"/>
                <a:ea typeface="ＭＳ Ｐゴシック" pitchFamily="34" charset="-128"/>
                <a:cs typeface="Arial" pitchFamily="34" charset="0"/>
              </a:rPr>
              <a:t>Impact of practice guideline for commissioners</a:t>
            </a:r>
          </a:p>
        </p:txBody>
      </p:sp>
      <p:sp>
        <p:nvSpPr>
          <p:cNvPr id="46083" name="Content Placeholder 2"/>
          <p:cNvSpPr>
            <a:spLocks noGrp="1"/>
          </p:cNvSpPr>
          <p:nvPr>
            <p:ph idx="1"/>
          </p:nvPr>
        </p:nvSpPr>
        <p:spPr>
          <a:xfrm>
            <a:off x="467544" y="1700808"/>
            <a:ext cx="8278812" cy="3886200"/>
          </a:xfrm>
        </p:spPr>
        <p:txBody>
          <a:bodyPr/>
          <a:lstStyle/>
          <a:p>
            <a:pPr>
              <a:spcBef>
                <a:spcPts val="400"/>
              </a:spcBef>
              <a:spcAft>
                <a:spcPts val="400"/>
              </a:spcAft>
            </a:pPr>
            <a:r>
              <a:rPr lang="en-GB" altLang="en-US" sz="2600" dirty="0">
                <a:latin typeface="Arial" pitchFamily="34" charset="0"/>
                <a:ea typeface="ＭＳ Ｐゴシック" pitchFamily="34" charset="-128"/>
                <a:cs typeface="Arial" pitchFamily="34" charset="0"/>
              </a:rPr>
              <a:t>Articulates the need for occupational therapy interventions within services for adults with rheumatological conditions.</a:t>
            </a:r>
          </a:p>
          <a:p>
            <a:pPr>
              <a:spcBef>
                <a:spcPts val="400"/>
              </a:spcBef>
              <a:spcAft>
                <a:spcPts val="400"/>
              </a:spcAft>
            </a:pPr>
            <a:r>
              <a:rPr lang="en-GB" altLang="en-US" sz="2600" dirty="0">
                <a:latin typeface="Arial" pitchFamily="34" charset="0"/>
                <a:ea typeface="ＭＳ Ｐゴシック" pitchFamily="34" charset="-128"/>
                <a:cs typeface="Arial" pitchFamily="34" charset="0"/>
              </a:rPr>
              <a:t>Provides recommendations developed by a NICE-accredited process.</a:t>
            </a:r>
          </a:p>
          <a:p>
            <a:pPr>
              <a:spcBef>
                <a:spcPts val="400"/>
              </a:spcBef>
              <a:spcAft>
                <a:spcPts val="400"/>
              </a:spcAft>
            </a:pPr>
            <a:r>
              <a:rPr lang="en-GB" altLang="en-US" sz="2600" dirty="0">
                <a:latin typeface="Arial" pitchFamily="34" charset="0"/>
                <a:ea typeface="ＭＳ Ｐゴシック" pitchFamily="34" charset="-128"/>
                <a:cs typeface="Arial" pitchFamily="34" charset="0"/>
              </a:rPr>
              <a:t>Can help educate commissioners to identify learning needs for the workforce.</a:t>
            </a:r>
          </a:p>
          <a:p>
            <a:pPr>
              <a:spcBef>
                <a:spcPts val="400"/>
              </a:spcBef>
              <a:spcAft>
                <a:spcPts val="400"/>
              </a:spcAft>
            </a:pPr>
            <a:r>
              <a:rPr lang="en-GB" altLang="en-US" sz="2600" dirty="0">
                <a:latin typeface="Arial" pitchFamily="34" charset="0"/>
                <a:ea typeface="ＭＳ Ｐゴシック" pitchFamily="34" charset="-128"/>
                <a:cs typeface="Arial" pitchFamily="34" charset="0"/>
              </a:rPr>
              <a:t>Audit form provides a mechanism to review service delivery in accordance with the evidence</a:t>
            </a:r>
            <a:r>
              <a:rPr lang="en-GB" altLang="en-US" sz="2800" dirty="0">
                <a:latin typeface="Arial" pitchFamily="34" charset="0"/>
                <a:ea typeface="ＭＳ Ｐゴシック" pitchFamily="34" charset="-128"/>
                <a:cs typeface="Arial" pitchFamily="34" charset="0"/>
              </a:rPr>
              <a:t>.</a:t>
            </a:r>
          </a:p>
        </p:txBody>
      </p:sp>
      <p:sp>
        <p:nvSpPr>
          <p:cNvPr id="460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a:spcBef>
                <a:spcPct val="0"/>
              </a:spcBef>
              <a:buFontTx/>
              <a:buNone/>
            </a:pPr>
            <a:fld id="{5381121C-251C-4F66-91DD-5FB13B155F60}" type="slidenum">
              <a:rPr lang="en-GB" altLang="en-US" sz="1400" smtClean="0"/>
              <a:pPr>
                <a:spcBef>
                  <a:spcPct val="0"/>
                </a:spcBef>
                <a:buFontTx/>
                <a:buNone/>
              </a:pPr>
              <a:t>21</a:t>
            </a:fld>
            <a:endParaRPr lang="en-GB" altLang="en-US"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332656"/>
            <a:ext cx="6983412" cy="1066800"/>
          </a:xfrm>
        </p:spPr>
        <p:txBody>
          <a:bodyPr/>
          <a:lstStyle/>
          <a:p>
            <a:pPr algn="l"/>
            <a:r>
              <a:rPr lang="en-GB" altLang="en-US" sz="3600" b="1" dirty="0">
                <a:latin typeface="Arial" pitchFamily="34" charset="0"/>
                <a:ea typeface="ＭＳ Ｐゴシック" pitchFamily="34" charset="-128"/>
                <a:cs typeface="Arial" pitchFamily="34" charset="0"/>
              </a:rPr>
              <a:t>Impact of practice guideline                   for people who access services</a:t>
            </a:r>
          </a:p>
        </p:txBody>
      </p:sp>
      <p:sp>
        <p:nvSpPr>
          <p:cNvPr id="47107" name="Content Placeholder 2"/>
          <p:cNvSpPr>
            <a:spLocks noGrp="1"/>
          </p:cNvSpPr>
          <p:nvPr>
            <p:ph idx="1"/>
          </p:nvPr>
        </p:nvSpPr>
        <p:spPr>
          <a:xfrm>
            <a:off x="539552" y="1844824"/>
            <a:ext cx="7920038" cy="3886200"/>
          </a:xfrm>
        </p:spPr>
        <p:txBody>
          <a:bodyPr/>
          <a:lstStyle/>
          <a:p>
            <a:pPr>
              <a:spcBef>
                <a:spcPts val="600"/>
              </a:spcBef>
              <a:spcAft>
                <a:spcPts val="600"/>
              </a:spcAft>
            </a:pPr>
            <a:r>
              <a:rPr lang="en-GB" altLang="en-US" sz="2600" dirty="0">
                <a:latin typeface="Arial" pitchFamily="34" charset="0"/>
                <a:ea typeface="ＭＳ Ｐゴシック" pitchFamily="34" charset="-128"/>
                <a:cs typeface="Arial" pitchFamily="34" charset="0"/>
              </a:rPr>
              <a:t>The recommendations reinforce the fundamental importance of the perspective of people who access services.</a:t>
            </a:r>
          </a:p>
          <a:p>
            <a:pPr>
              <a:spcBef>
                <a:spcPts val="600"/>
              </a:spcBef>
              <a:spcAft>
                <a:spcPts val="600"/>
              </a:spcAft>
            </a:pPr>
            <a:r>
              <a:rPr lang="en-GB" altLang="en-US" sz="2600" dirty="0">
                <a:latin typeface="Arial" pitchFamily="34" charset="0"/>
                <a:ea typeface="ＭＳ Ｐゴシック" pitchFamily="34" charset="-128"/>
                <a:cs typeface="Arial" pitchFamily="34" charset="0"/>
              </a:rPr>
              <a:t>In being adopted by services and occupational therapists, the guideline should improve the consistency and quality of intervention for people who access services.</a:t>
            </a:r>
          </a:p>
          <a:p>
            <a:pPr>
              <a:spcBef>
                <a:spcPts val="600"/>
              </a:spcBef>
              <a:spcAft>
                <a:spcPts val="600"/>
              </a:spcAft>
            </a:pPr>
            <a:r>
              <a:rPr lang="en-GB" altLang="en-US" sz="2600" dirty="0">
                <a:latin typeface="Arial" pitchFamily="34" charset="0"/>
                <a:ea typeface="ＭＳ Ｐゴシック" pitchFamily="34" charset="-128"/>
                <a:cs typeface="Arial" pitchFamily="34" charset="0"/>
              </a:rPr>
              <a:t>Gives assurance that practitioners use the available evidence to support interventions</a:t>
            </a:r>
            <a:r>
              <a:rPr lang="en-GB" altLang="en-US" sz="2800" dirty="0">
                <a:latin typeface="Arial" pitchFamily="34" charset="0"/>
                <a:ea typeface="ＭＳ Ｐゴシック" pitchFamily="34" charset="-128"/>
                <a:cs typeface="Arial" pitchFamily="34" charset="0"/>
              </a:rPr>
              <a:t>.</a:t>
            </a:r>
          </a:p>
        </p:txBody>
      </p:sp>
      <p:sp>
        <p:nvSpPr>
          <p:cNvPr id="4710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a:spcBef>
                <a:spcPct val="0"/>
              </a:spcBef>
              <a:buFontTx/>
              <a:buNone/>
            </a:pPr>
            <a:fld id="{B4C0E6E9-A43D-44BB-84F4-BA4B6E83E1FD}" type="slidenum">
              <a:rPr lang="en-GB" altLang="en-US" sz="1400" smtClean="0"/>
              <a:pPr>
                <a:spcBef>
                  <a:spcPct val="0"/>
                </a:spcBef>
                <a:buFontTx/>
                <a:buNone/>
              </a:pPr>
              <a:t>22</a:t>
            </a:fld>
            <a:endParaRPr lang="en-GB" alt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158381"/>
            <a:ext cx="6605810" cy="1143000"/>
          </a:xfrm>
        </p:spPr>
        <p:txBody>
          <a:bodyPr/>
          <a:lstStyle/>
          <a:p>
            <a:pPr algn="l"/>
            <a:r>
              <a:rPr lang="en-GB" altLang="en-US" sz="3600" b="1" dirty="0">
                <a:latin typeface="Arial" pitchFamily="34" charset="0"/>
                <a:ea typeface="ＭＳ Ｐゴシック" pitchFamily="34" charset="-128"/>
                <a:cs typeface="Arial" pitchFamily="34" charset="0"/>
              </a:rPr>
              <a:t>Perspectives from people who access services</a:t>
            </a:r>
          </a:p>
        </p:txBody>
      </p:sp>
      <p:sp>
        <p:nvSpPr>
          <p:cNvPr id="481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0EF30CE9-6DA8-4CC5-9545-A9BF7EF66EBB}" type="slidenum">
              <a:rPr lang="en-US" altLang="en-US" sz="1400" smtClean="0">
                <a:latin typeface="Arial" panose="020B0604020202020204" pitchFamily="34" charset="0"/>
                <a:cs typeface="Arial" panose="020B0604020202020204" pitchFamily="34" charset="0"/>
              </a:rPr>
              <a:pPr eaLnBrk="1" hangingPunct="1">
                <a:spcBef>
                  <a:spcPct val="0"/>
                </a:spcBef>
                <a:buFontTx/>
                <a:buNone/>
              </a:pPr>
              <a:t>23</a:t>
            </a:fld>
            <a:endParaRPr lang="en-US" altLang="en-US" sz="1400" dirty="0">
              <a:latin typeface="Arial" panose="020B0604020202020204" pitchFamily="34" charset="0"/>
              <a:cs typeface="Arial" panose="020B0604020202020204" pitchFamily="34" charset="0"/>
            </a:endParaRPr>
          </a:p>
        </p:txBody>
      </p:sp>
      <p:sp>
        <p:nvSpPr>
          <p:cNvPr id="5" name="Oval Callout 4"/>
          <p:cNvSpPr/>
          <p:nvPr/>
        </p:nvSpPr>
        <p:spPr>
          <a:xfrm>
            <a:off x="388938" y="1363663"/>
            <a:ext cx="3894137" cy="2628900"/>
          </a:xfrm>
          <a:prstGeom prst="wedgeEllipseCallout">
            <a:avLst>
              <a:gd name="adj1" fmla="val 53271"/>
              <a:gd name="adj2" fmla="val 37191"/>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GB" sz="1800" b="1" dirty="0">
                <a:solidFill>
                  <a:prstClr val="white"/>
                </a:solidFill>
              </a:rPr>
              <a:t>“I had a fall on my front path and landed heavily on my knee. I have had a loss of confidence after my fall – although equipment helps, it does not restore your confidence.”</a:t>
            </a:r>
          </a:p>
        </p:txBody>
      </p:sp>
      <p:sp>
        <p:nvSpPr>
          <p:cNvPr id="6" name="Oval Callout 5"/>
          <p:cNvSpPr/>
          <p:nvPr/>
        </p:nvSpPr>
        <p:spPr>
          <a:xfrm>
            <a:off x="5663059" y="3771900"/>
            <a:ext cx="3229421" cy="1989138"/>
          </a:xfrm>
          <a:prstGeom prst="wedgeEllipseCallout">
            <a:avLst>
              <a:gd name="adj1" fmla="val 46814"/>
              <a:gd name="adj2" fmla="val 73228"/>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GB" sz="1800" b="1" dirty="0">
                <a:solidFill>
                  <a:prstClr val="white"/>
                </a:solidFill>
              </a:rPr>
              <a:t>“The problem with the term risk assessment is it implies all risks are the same, and they aren’t.”</a:t>
            </a:r>
          </a:p>
        </p:txBody>
      </p:sp>
      <p:sp>
        <p:nvSpPr>
          <p:cNvPr id="7" name="Rounded Rectangular Callout 6"/>
          <p:cNvSpPr/>
          <p:nvPr/>
        </p:nvSpPr>
        <p:spPr>
          <a:xfrm>
            <a:off x="4914900" y="1417638"/>
            <a:ext cx="3078163" cy="2041525"/>
          </a:xfrm>
          <a:prstGeom prst="wedgeRoundRectCallout">
            <a:avLst>
              <a:gd name="adj1" fmla="val -40367"/>
              <a:gd name="adj2" fmla="val 64833"/>
              <a:gd name="adj3" fmla="val 16667"/>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GB" sz="1800" b="1" dirty="0">
                <a:solidFill>
                  <a:prstClr val="white"/>
                </a:solidFill>
              </a:rPr>
              <a:t>“People are all different – how they express this [risk of falls] will also be different – some will need encouragement to do more, others may need holding back a bit.”</a:t>
            </a:r>
          </a:p>
        </p:txBody>
      </p:sp>
      <p:sp>
        <p:nvSpPr>
          <p:cNvPr id="8" name="Rounded Rectangular Callout 7"/>
          <p:cNvSpPr/>
          <p:nvPr/>
        </p:nvSpPr>
        <p:spPr>
          <a:xfrm>
            <a:off x="1020763" y="4221163"/>
            <a:ext cx="4397375" cy="1973262"/>
          </a:xfrm>
          <a:prstGeom prst="wedgeRoundRectCallout">
            <a:avLst>
              <a:gd name="adj1" fmla="val -57868"/>
              <a:gd name="adj2" fmla="val 74133"/>
              <a:gd name="adj3" fmla="val 16667"/>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GB" sz="1800" b="1" dirty="0">
                <a:solidFill>
                  <a:prstClr val="white"/>
                </a:solidFill>
              </a:rPr>
              <a:t>“When I was really unwell I had over ten falls a day. This was often terrifying. I felt disabled and scared of injury. I had many cuts and bruises and was embarrassed to be in public so stopped at home, unable to work or socialise.”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161002"/>
            <a:ext cx="2160242" cy="82912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95" y="332656"/>
            <a:ext cx="8229600" cy="1143000"/>
          </a:xfrm>
        </p:spPr>
        <p:txBody>
          <a:bodyPr/>
          <a:lstStyle/>
          <a:p>
            <a:pPr algn="l"/>
            <a:r>
              <a:rPr lang="en-GB" sz="4000" b="1" dirty="0"/>
              <a:t>Case study example</a:t>
            </a:r>
          </a:p>
        </p:txBody>
      </p:sp>
      <p:sp>
        <p:nvSpPr>
          <p:cNvPr id="5" name="Text Placeholder 4"/>
          <p:cNvSpPr>
            <a:spLocks noGrp="1"/>
          </p:cNvSpPr>
          <p:nvPr>
            <p:ph type="body" idx="1"/>
          </p:nvPr>
        </p:nvSpPr>
        <p:spPr/>
        <p:txBody>
          <a:bodyPr/>
          <a:lstStyle/>
          <a:p>
            <a:endParaRPr lang="en-GB"/>
          </a:p>
        </p:txBody>
      </p:sp>
      <p:sp>
        <p:nvSpPr>
          <p:cNvPr id="3" name="Content Placeholder 2"/>
          <p:cNvSpPr>
            <a:spLocks noGrp="1"/>
          </p:cNvSpPr>
          <p:nvPr>
            <p:ph sz="half" idx="2"/>
          </p:nvPr>
        </p:nvSpPr>
        <p:spPr>
          <a:xfrm>
            <a:off x="457200" y="2780928"/>
            <a:ext cx="4040188" cy="3345235"/>
          </a:xfrm>
        </p:spPr>
        <p:txBody>
          <a:bodyPr/>
          <a:lstStyle/>
          <a:p>
            <a:pPr marL="0" indent="0">
              <a:buNone/>
            </a:pPr>
            <a:r>
              <a:rPr lang="en-GB" dirty="0"/>
              <a:t>Insert local case study example here and  support group discussion of the application of the guideline</a:t>
            </a:r>
          </a:p>
        </p:txBody>
      </p:sp>
      <p:sp>
        <p:nvSpPr>
          <p:cNvPr id="6" name="Text Placeholder 5"/>
          <p:cNvSpPr>
            <a:spLocks noGrp="1"/>
          </p:cNvSpPr>
          <p:nvPr>
            <p:ph type="body" sz="quarter" idx="3"/>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A4665E8E-E1D3-4ABA-AE07-FB0CF9C6193D}" type="slidenum">
              <a:rPr lang="en-US" altLang="en-US" smtClean="0"/>
              <a:pPr>
                <a:defRPr/>
              </a:pPr>
              <a:t>24</a:t>
            </a:fld>
            <a:endParaRPr lang="en-US" altLang="en-US"/>
          </a:p>
        </p:txBody>
      </p:sp>
      <p:pic>
        <p:nvPicPr>
          <p:cNvPr id="1026"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90268" y="2174875"/>
            <a:ext cx="3951288"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32656"/>
            <a:ext cx="2163763"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977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51520" y="620688"/>
            <a:ext cx="7561263" cy="1066800"/>
          </a:xfrm>
        </p:spPr>
        <p:txBody>
          <a:bodyPr/>
          <a:lstStyle/>
          <a:p>
            <a:pPr algn="l"/>
            <a:r>
              <a:rPr lang="en-GB" altLang="en-US" sz="4000" b="1" dirty="0">
                <a:latin typeface="Arial" pitchFamily="34" charset="0"/>
                <a:ea typeface="ＭＳ Ｐゴシック" pitchFamily="34" charset="-128"/>
                <a:cs typeface="Arial" pitchFamily="34" charset="0"/>
              </a:rPr>
              <a:t>Practice guideline resources</a:t>
            </a:r>
          </a:p>
        </p:txBody>
      </p:sp>
      <p:sp>
        <p:nvSpPr>
          <p:cNvPr id="33795" name="Content Placeholder 2"/>
          <p:cNvSpPr>
            <a:spLocks noGrp="1"/>
          </p:cNvSpPr>
          <p:nvPr>
            <p:ph idx="1"/>
          </p:nvPr>
        </p:nvSpPr>
        <p:spPr>
          <a:xfrm>
            <a:off x="539750" y="1700808"/>
            <a:ext cx="7989888" cy="4245967"/>
          </a:xfrm>
        </p:spPr>
        <p:txBody>
          <a:bodyPr/>
          <a:lstStyle/>
          <a:p>
            <a:pPr>
              <a:defRPr/>
            </a:pPr>
            <a:r>
              <a:rPr lang="en-GB" sz="2400" dirty="0"/>
              <a:t>Royal College of Occupational Therapists (2020) Occupational therapy in the prevention and management of falls, 2</a:t>
            </a:r>
            <a:r>
              <a:rPr lang="en-GB" sz="2400" baseline="30000" dirty="0"/>
              <a:t>nd</a:t>
            </a:r>
            <a:r>
              <a:rPr lang="en-GB" sz="2400" dirty="0"/>
              <a:t> ed. London: RCOT.</a:t>
            </a:r>
          </a:p>
          <a:p>
            <a:pPr>
              <a:defRPr/>
            </a:pPr>
            <a:r>
              <a:rPr lang="en-GB" sz="2400" dirty="0"/>
              <a:t>Audit Form.</a:t>
            </a:r>
          </a:p>
          <a:p>
            <a:pPr>
              <a:defRPr/>
            </a:pPr>
            <a:r>
              <a:rPr lang="en-GB" sz="2400" dirty="0"/>
              <a:t>Quick Reference and Implementation Guide.</a:t>
            </a:r>
          </a:p>
          <a:p>
            <a:pPr marL="0" indent="0">
              <a:buFontTx/>
              <a:buNone/>
              <a:defRPr/>
            </a:pPr>
            <a:r>
              <a:rPr lang="en-GB" sz="2400" dirty="0"/>
              <a:t>Resources are available from the Royal College’s website at: </a:t>
            </a:r>
            <a:r>
              <a:rPr lang="en-GB" sz="2400" u="sng" dirty="0">
                <a:solidFill>
                  <a:srgbClr val="0000FF"/>
                </a:solidFill>
              </a:rPr>
              <a:t>https://www.rcot.co.uk/practice-resources/rcot-practice-guidelines</a:t>
            </a:r>
            <a:endParaRPr lang="en-GB" altLang="en-US" sz="2400" dirty="0">
              <a:latin typeface="Arial" pitchFamily="34" charset="0"/>
              <a:ea typeface="ＭＳ Ｐゴシック" pitchFamily="34" charset="-128"/>
              <a:cs typeface="Arial" pitchFamily="34" charset="0"/>
            </a:endParaRPr>
          </a:p>
        </p:txBody>
      </p:sp>
      <p:sp>
        <p:nvSpPr>
          <p:cNvPr id="491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a:spcBef>
                <a:spcPct val="0"/>
              </a:spcBef>
              <a:buFontTx/>
              <a:buNone/>
            </a:pPr>
            <a:fld id="{9B57632E-8C46-4BFF-AB67-0D799C9D9E90}" type="slidenum">
              <a:rPr lang="en-GB" altLang="en-US" sz="1400" smtClean="0"/>
              <a:pPr>
                <a:spcBef>
                  <a:spcPct val="0"/>
                </a:spcBef>
                <a:buFontTx/>
                <a:buNone/>
              </a:pPr>
              <a:t>25</a:t>
            </a:fld>
            <a:endParaRPr lang="en-GB" altLang="en-US"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9048" y="116632"/>
            <a:ext cx="8136904" cy="1210816"/>
          </a:xfrm>
        </p:spPr>
        <p:txBody>
          <a:bodyPr/>
          <a:lstStyle/>
          <a:p>
            <a:pPr algn="l"/>
            <a:r>
              <a:rPr lang="en-GB" altLang="en-US" sz="4000" b="1" dirty="0">
                <a:latin typeface="Arial" pitchFamily="34" charset="0"/>
                <a:ea typeface="ＭＳ Ｐゴシック" pitchFamily="34" charset="-128"/>
                <a:cs typeface="Arial" pitchFamily="34" charset="0"/>
              </a:rPr>
              <a:t>Methodology</a:t>
            </a:r>
          </a:p>
        </p:txBody>
      </p:sp>
      <p:sp>
        <p:nvSpPr>
          <p:cNvPr id="307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a:spcBef>
                <a:spcPct val="0"/>
              </a:spcBef>
              <a:buFontTx/>
              <a:buNone/>
            </a:pPr>
            <a:fld id="{AC9EA5F8-59AD-493C-94DD-086B1FF4C5DC}" type="slidenum">
              <a:rPr lang="en-GB" altLang="en-US" sz="1400" smtClean="0"/>
              <a:pPr>
                <a:spcBef>
                  <a:spcPct val="0"/>
                </a:spcBef>
                <a:buFontTx/>
                <a:buNone/>
              </a:pPr>
              <a:t>26</a:t>
            </a:fld>
            <a:endParaRPr lang="en-GB" altLang="en-US" sz="1400" dirty="0"/>
          </a:p>
        </p:txBody>
      </p:sp>
      <p:sp>
        <p:nvSpPr>
          <p:cNvPr id="30724" name="Content Placeholder 6"/>
          <p:cNvSpPr>
            <a:spLocks noGrp="1"/>
          </p:cNvSpPr>
          <p:nvPr>
            <p:ph idx="1"/>
          </p:nvPr>
        </p:nvSpPr>
        <p:spPr>
          <a:xfrm>
            <a:off x="762000" y="1360058"/>
            <a:ext cx="7620000" cy="5076179"/>
          </a:xfrm>
        </p:spPr>
        <p:txBody>
          <a:bodyPr/>
          <a:lstStyle/>
          <a:p>
            <a:pPr>
              <a:buFontTx/>
              <a:buNone/>
            </a:pPr>
            <a:endParaRPr lang="en-GB" altLang="en-US" dirty="0">
              <a:latin typeface="Arial" pitchFamily="34" charset="0"/>
              <a:ea typeface="ＭＳ Ｐゴシック" pitchFamily="34" charset="-128"/>
              <a:cs typeface="Arial" pitchFamily="34" charset="0"/>
            </a:endParaRPr>
          </a:p>
          <a:p>
            <a:pPr>
              <a:buFontTx/>
              <a:buNone/>
            </a:pPr>
            <a:endParaRPr lang="en-GB" altLang="en-US" dirty="0">
              <a:latin typeface="Arial" pitchFamily="34" charset="0"/>
              <a:ea typeface="ＭＳ Ｐゴシック" pitchFamily="34" charset="-128"/>
              <a:cs typeface="Arial" pitchFamily="34" charset="0"/>
            </a:endParaRPr>
          </a:p>
          <a:p>
            <a:pPr>
              <a:buFontTx/>
              <a:buNone/>
            </a:pPr>
            <a:endParaRPr lang="en-GB" altLang="en-US" dirty="0">
              <a:latin typeface="Arial" pitchFamily="34" charset="0"/>
              <a:ea typeface="ＭＳ Ｐゴシック" pitchFamily="34" charset="-128"/>
              <a:cs typeface="Arial" pitchFamily="34" charset="0"/>
            </a:endParaRPr>
          </a:p>
        </p:txBody>
      </p:sp>
      <p:sp>
        <p:nvSpPr>
          <p:cNvPr id="30725" name="TextBox 7"/>
          <p:cNvSpPr txBox="1">
            <a:spLocks noChangeArrowheads="1"/>
          </p:cNvSpPr>
          <p:nvPr/>
        </p:nvSpPr>
        <p:spPr bwMode="auto">
          <a:xfrm>
            <a:off x="992667" y="1556792"/>
            <a:ext cx="3168650" cy="666750"/>
          </a:xfrm>
          <a:prstGeom prst="rect">
            <a:avLst/>
          </a:prstGeom>
          <a:solidFill>
            <a:srgbClr val="008080"/>
          </a:solidFill>
          <a:ln w="25400">
            <a:solidFill>
              <a:schemeClr val="tx1"/>
            </a:solidFill>
            <a:miter lim="800000"/>
            <a:headEnd/>
            <a:tailEnd/>
          </a:ln>
        </p:spPr>
        <p:txBody>
          <a:bodyPr>
            <a:spAutoFit/>
          </a:bodyPr>
          <a:lstStyle>
            <a:lvl1pPr marL="533400" indent="-533400"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pPr>
            <a:r>
              <a:rPr lang="en-GB" altLang="en-US" sz="1800" dirty="0">
                <a:solidFill>
                  <a:schemeClr val="bg1"/>
                </a:solidFill>
              </a:rPr>
              <a:t>1. Guideline development group established</a:t>
            </a:r>
          </a:p>
        </p:txBody>
      </p:sp>
      <p:sp>
        <p:nvSpPr>
          <p:cNvPr id="30726" name="TextBox 12"/>
          <p:cNvSpPr txBox="1">
            <a:spLocks noChangeArrowheads="1"/>
          </p:cNvSpPr>
          <p:nvPr/>
        </p:nvSpPr>
        <p:spPr bwMode="auto">
          <a:xfrm>
            <a:off x="5018683" y="1556792"/>
            <a:ext cx="3097213" cy="666750"/>
          </a:xfrm>
          <a:prstGeom prst="rect">
            <a:avLst/>
          </a:prstGeom>
          <a:solidFill>
            <a:srgbClr val="008080"/>
          </a:solidFill>
          <a:ln w="25400">
            <a:solidFill>
              <a:schemeClr val="tx1"/>
            </a:solidFill>
            <a:miter lim="800000"/>
            <a:headEnd/>
            <a:tailEnd/>
          </a:ln>
        </p:spPr>
        <p:txBody>
          <a:bodyPr>
            <a:spAutoFit/>
          </a:bodyPr>
          <a:lstStyle>
            <a:lvl1pPr marL="533400" indent="-533400"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pPr>
            <a:r>
              <a:rPr lang="en-GB" altLang="en-US" sz="1800" dirty="0">
                <a:solidFill>
                  <a:schemeClr val="bg1"/>
                </a:solidFill>
              </a:rPr>
              <a:t>2. Guideline scope defined involving stakeholders</a:t>
            </a:r>
          </a:p>
        </p:txBody>
      </p:sp>
      <p:sp>
        <p:nvSpPr>
          <p:cNvPr id="30727" name="TextBox 13"/>
          <p:cNvSpPr txBox="1">
            <a:spLocks noChangeArrowheads="1"/>
          </p:cNvSpPr>
          <p:nvPr/>
        </p:nvSpPr>
        <p:spPr bwMode="auto">
          <a:xfrm>
            <a:off x="251520" y="2636837"/>
            <a:ext cx="3097212" cy="392112"/>
          </a:xfrm>
          <a:prstGeom prst="rect">
            <a:avLst/>
          </a:prstGeom>
          <a:solidFill>
            <a:srgbClr val="008080"/>
          </a:solidFill>
          <a:ln w="2540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pPr>
            <a:r>
              <a:rPr lang="en-GB" altLang="en-US" sz="1800" dirty="0">
                <a:solidFill>
                  <a:schemeClr val="bg1"/>
                </a:solidFill>
              </a:rPr>
              <a:t>5. Critically appraise articles</a:t>
            </a:r>
          </a:p>
        </p:txBody>
      </p:sp>
      <p:sp>
        <p:nvSpPr>
          <p:cNvPr id="30728" name="TextBox 14"/>
          <p:cNvSpPr txBox="1">
            <a:spLocks noChangeArrowheads="1"/>
          </p:cNvSpPr>
          <p:nvPr/>
        </p:nvSpPr>
        <p:spPr bwMode="auto">
          <a:xfrm>
            <a:off x="251520" y="3445834"/>
            <a:ext cx="3671887" cy="666750"/>
          </a:xfrm>
          <a:prstGeom prst="rect">
            <a:avLst/>
          </a:prstGeom>
          <a:solidFill>
            <a:srgbClr val="008080"/>
          </a:solidFill>
          <a:ln w="25400">
            <a:solidFill>
              <a:schemeClr val="tx1"/>
            </a:solidFill>
            <a:miter lim="800000"/>
            <a:headEnd/>
            <a:tailEnd/>
          </a:ln>
        </p:spPr>
        <p:txBody>
          <a:bodyPr>
            <a:spAutoFit/>
          </a:bodyPr>
          <a:lstStyle>
            <a:lvl1pPr marL="533400" indent="-533400"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pPr>
            <a:r>
              <a:rPr lang="en-GB" altLang="en-US" sz="1800" dirty="0">
                <a:solidFill>
                  <a:schemeClr val="bg1"/>
                </a:solidFill>
              </a:rPr>
              <a:t>6. Development of practice guideline recommendations</a:t>
            </a:r>
          </a:p>
        </p:txBody>
      </p:sp>
      <p:sp>
        <p:nvSpPr>
          <p:cNvPr id="30729" name="TextBox 15"/>
          <p:cNvSpPr txBox="1">
            <a:spLocks noChangeArrowheads="1"/>
          </p:cNvSpPr>
          <p:nvPr/>
        </p:nvSpPr>
        <p:spPr bwMode="auto">
          <a:xfrm>
            <a:off x="6411157" y="2626757"/>
            <a:ext cx="2232025" cy="392112"/>
          </a:xfrm>
          <a:prstGeom prst="rect">
            <a:avLst/>
          </a:prstGeom>
          <a:solidFill>
            <a:srgbClr val="008080"/>
          </a:solidFill>
          <a:ln w="2540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pPr>
            <a:r>
              <a:rPr lang="en-GB" altLang="en-US" sz="1800" dirty="0">
                <a:solidFill>
                  <a:schemeClr val="bg1"/>
                </a:solidFill>
              </a:rPr>
              <a:t>3. Literature search</a:t>
            </a:r>
          </a:p>
        </p:txBody>
      </p:sp>
      <p:sp>
        <p:nvSpPr>
          <p:cNvPr id="30730" name="TextBox 16"/>
          <p:cNvSpPr txBox="1">
            <a:spLocks noChangeArrowheads="1"/>
          </p:cNvSpPr>
          <p:nvPr/>
        </p:nvSpPr>
        <p:spPr bwMode="auto">
          <a:xfrm>
            <a:off x="3777771" y="2636837"/>
            <a:ext cx="2232025" cy="392112"/>
          </a:xfrm>
          <a:prstGeom prst="rect">
            <a:avLst/>
          </a:prstGeom>
          <a:solidFill>
            <a:srgbClr val="008080"/>
          </a:solidFill>
          <a:ln w="2540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pPr>
            <a:r>
              <a:rPr lang="en-GB" altLang="en-US" sz="1800" dirty="0">
                <a:solidFill>
                  <a:schemeClr val="bg1"/>
                </a:solidFill>
              </a:rPr>
              <a:t>4. Screen findings</a:t>
            </a:r>
          </a:p>
        </p:txBody>
      </p:sp>
      <p:sp>
        <p:nvSpPr>
          <p:cNvPr id="30731" name="TextBox 17"/>
          <p:cNvSpPr txBox="1">
            <a:spLocks noChangeArrowheads="1"/>
          </p:cNvSpPr>
          <p:nvPr/>
        </p:nvSpPr>
        <p:spPr bwMode="auto">
          <a:xfrm>
            <a:off x="4983851" y="3444949"/>
            <a:ext cx="3529013" cy="666750"/>
          </a:xfrm>
          <a:prstGeom prst="rect">
            <a:avLst/>
          </a:prstGeom>
          <a:solidFill>
            <a:srgbClr val="008080"/>
          </a:solidFill>
          <a:ln w="25400">
            <a:solidFill>
              <a:schemeClr val="tx1"/>
            </a:solidFill>
            <a:miter lim="800000"/>
            <a:headEnd/>
            <a:tailEnd/>
          </a:ln>
        </p:spPr>
        <p:txBody>
          <a:bodyPr>
            <a:spAutoFit/>
          </a:bodyPr>
          <a:lstStyle>
            <a:lvl1pPr marL="533400" indent="-533400"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pPr>
            <a:r>
              <a:rPr lang="en-GB" altLang="en-US" sz="1800" dirty="0">
                <a:solidFill>
                  <a:schemeClr val="bg1"/>
                </a:solidFill>
              </a:rPr>
              <a:t>7. Peer review, stakeholder and service user consultation</a:t>
            </a:r>
          </a:p>
        </p:txBody>
      </p:sp>
      <p:sp>
        <p:nvSpPr>
          <p:cNvPr id="30732" name="TextBox 18"/>
          <p:cNvSpPr txBox="1">
            <a:spLocks noChangeArrowheads="1"/>
          </p:cNvSpPr>
          <p:nvPr/>
        </p:nvSpPr>
        <p:spPr bwMode="auto">
          <a:xfrm>
            <a:off x="4787974" y="4543287"/>
            <a:ext cx="3600450" cy="666750"/>
          </a:xfrm>
          <a:prstGeom prst="rect">
            <a:avLst/>
          </a:prstGeom>
          <a:solidFill>
            <a:srgbClr val="008080"/>
          </a:solidFill>
          <a:ln w="25400">
            <a:solidFill>
              <a:schemeClr val="tx1"/>
            </a:solidFill>
            <a:miter lim="800000"/>
            <a:headEnd/>
            <a:tailEnd/>
          </a:ln>
        </p:spPr>
        <p:txBody>
          <a:bodyPr>
            <a:spAutoFit/>
          </a:bodyPr>
          <a:lstStyle>
            <a:lvl1pPr marL="533400" indent="-533400"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pPr>
            <a:r>
              <a:rPr lang="en-GB" altLang="en-US" sz="1800" dirty="0">
                <a:solidFill>
                  <a:schemeClr val="bg1"/>
                </a:solidFill>
              </a:rPr>
              <a:t>8. Final draft approved by RCOT Practice Publications Group</a:t>
            </a:r>
          </a:p>
        </p:txBody>
      </p:sp>
      <p:sp>
        <p:nvSpPr>
          <p:cNvPr id="30733" name="TextBox 19"/>
          <p:cNvSpPr txBox="1">
            <a:spLocks noChangeArrowheads="1"/>
          </p:cNvSpPr>
          <p:nvPr/>
        </p:nvSpPr>
        <p:spPr bwMode="auto">
          <a:xfrm>
            <a:off x="1258578" y="4543287"/>
            <a:ext cx="2232025" cy="666750"/>
          </a:xfrm>
          <a:prstGeom prst="rect">
            <a:avLst/>
          </a:prstGeom>
          <a:solidFill>
            <a:srgbClr val="008080"/>
          </a:solidFill>
          <a:ln w="25400">
            <a:solidFill>
              <a:schemeClr val="tx1"/>
            </a:solidFill>
            <a:miter lim="800000"/>
            <a:headEnd/>
            <a:tailEnd/>
          </a:ln>
        </p:spPr>
        <p:txBody>
          <a:bodyPr>
            <a:spAutoFit/>
          </a:bodyPr>
          <a:lstStyle>
            <a:lvl1pPr marL="533400" indent="-533400"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pPr>
            <a:r>
              <a:rPr lang="en-GB" altLang="en-US" sz="1800" dirty="0">
                <a:solidFill>
                  <a:schemeClr val="bg1"/>
                </a:solidFill>
              </a:rPr>
              <a:t>9. Published by</a:t>
            </a:r>
          </a:p>
          <a:p>
            <a:pPr algn="ctr" eaLnBrk="1" hangingPunct="1">
              <a:spcBef>
                <a:spcPct val="0"/>
              </a:spcBef>
              <a:buFontTx/>
              <a:buNone/>
            </a:pPr>
            <a:r>
              <a:rPr lang="en-GB" altLang="en-US" sz="1800" dirty="0">
                <a:solidFill>
                  <a:schemeClr val="bg1"/>
                </a:solidFill>
              </a:rPr>
              <a:t>RCOT 2015</a:t>
            </a:r>
          </a:p>
        </p:txBody>
      </p:sp>
      <p:cxnSp>
        <p:nvCxnSpPr>
          <p:cNvPr id="30734" name="Straight Arrow Connector 21"/>
          <p:cNvCxnSpPr>
            <a:cxnSpLocks noChangeShapeType="1"/>
            <a:endCxn id="30726" idx="1"/>
          </p:cNvCxnSpPr>
          <p:nvPr/>
        </p:nvCxnSpPr>
        <p:spPr bwMode="auto">
          <a:xfrm flipV="1">
            <a:off x="4127500" y="1890167"/>
            <a:ext cx="891183" cy="15248"/>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35" name="Straight Arrow Connector 35"/>
          <p:cNvCxnSpPr>
            <a:cxnSpLocks noChangeShapeType="1"/>
            <a:stCxn id="30729" idx="1"/>
            <a:endCxn id="30730" idx="3"/>
          </p:cNvCxnSpPr>
          <p:nvPr/>
        </p:nvCxnSpPr>
        <p:spPr bwMode="auto">
          <a:xfrm flipH="1">
            <a:off x="6009796" y="2822813"/>
            <a:ext cx="401361" cy="10080"/>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36" name="Straight Arrow Connector 37"/>
          <p:cNvCxnSpPr>
            <a:cxnSpLocks noChangeShapeType="1"/>
            <a:stCxn id="30730" idx="1"/>
            <a:endCxn id="30727" idx="3"/>
          </p:cNvCxnSpPr>
          <p:nvPr/>
        </p:nvCxnSpPr>
        <p:spPr bwMode="auto">
          <a:xfrm flipH="1">
            <a:off x="3348732" y="2832893"/>
            <a:ext cx="429039" cy="0"/>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37" name="Straight Arrow Connector 45"/>
          <p:cNvCxnSpPr>
            <a:cxnSpLocks noChangeShapeType="1"/>
            <a:stCxn id="30728" idx="3"/>
            <a:endCxn id="30731" idx="1"/>
          </p:cNvCxnSpPr>
          <p:nvPr/>
        </p:nvCxnSpPr>
        <p:spPr bwMode="auto">
          <a:xfrm flipV="1">
            <a:off x="3923407" y="3778324"/>
            <a:ext cx="1060444" cy="885"/>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38" name="Straight Arrow Connector 74"/>
          <p:cNvCxnSpPr>
            <a:cxnSpLocks noChangeShapeType="1"/>
            <a:stCxn id="30732" idx="1"/>
            <a:endCxn id="30733" idx="3"/>
          </p:cNvCxnSpPr>
          <p:nvPr/>
        </p:nvCxnSpPr>
        <p:spPr bwMode="auto">
          <a:xfrm flipH="1">
            <a:off x="3490603" y="4876662"/>
            <a:ext cx="1297371" cy="0"/>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39" name="Straight Arrow Connector 29"/>
          <p:cNvCxnSpPr>
            <a:cxnSpLocks noChangeShapeType="1"/>
          </p:cNvCxnSpPr>
          <p:nvPr/>
        </p:nvCxnSpPr>
        <p:spPr bwMode="auto">
          <a:xfrm>
            <a:off x="7884368" y="2223542"/>
            <a:ext cx="1588" cy="413295"/>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40" name="Straight Arrow Connector 29"/>
          <p:cNvCxnSpPr>
            <a:cxnSpLocks noChangeShapeType="1"/>
          </p:cNvCxnSpPr>
          <p:nvPr/>
        </p:nvCxnSpPr>
        <p:spPr bwMode="auto">
          <a:xfrm>
            <a:off x="539552" y="3029834"/>
            <a:ext cx="10226" cy="416000"/>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41" name="Straight Arrow Connector 29"/>
          <p:cNvCxnSpPr>
            <a:cxnSpLocks noChangeShapeType="1"/>
          </p:cNvCxnSpPr>
          <p:nvPr/>
        </p:nvCxnSpPr>
        <p:spPr bwMode="auto">
          <a:xfrm>
            <a:off x="8114308" y="4112584"/>
            <a:ext cx="1588" cy="396536"/>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 name="Straight Arrow Connector 29"/>
          <p:cNvCxnSpPr>
            <a:cxnSpLocks noChangeShapeType="1"/>
          </p:cNvCxnSpPr>
          <p:nvPr/>
        </p:nvCxnSpPr>
        <p:spPr bwMode="auto">
          <a:xfrm>
            <a:off x="1691680" y="5210037"/>
            <a:ext cx="10226" cy="416000"/>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0" name="Rectangle 39"/>
          <p:cNvSpPr/>
          <p:nvPr/>
        </p:nvSpPr>
        <p:spPr bwMode="auto">
          <a:xfrm>
            <a:off x="1266995" y="5626037"/>
            <a:ext cx="2588502" cy="627002"/>
          </a:xfrm>
          <a:prstGeom prst="rect">
            <a:avLst/>
          </a:prstGeom>
          <a:solidFill>
            <a:srgbClr val="00808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 Review undertaken</a:t>
            </a:r>
          </a:p>
        </p:txBody>
      </p:sp>
      <p:cxnSp>
        <p:nvCxnSpPr>
          <p:cNvPr id="65" name="Straight Arrow Connector 45"/>
          <p:cNvCxnSpPr>
            <a:cxnSpLocks noChangeShapeType="1"/>
          </p:cNvCxnSpPr>
          <p:nvPr/>
        </p:nvCxnSpPr>
        <p:spPr bwMode="auto">
          <a:xfrm flipV="1">
            <a:off x="3920034" y="5911513"/>
            <a:ext cx="1293140" cy="884"/>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3" name="Rectangle 42"/>
          <p:cNvSpPr/>
          <p:nvPr/>
        </p:nvSpPr>
        <p:spPr bwMode="auto">
          <a:xfrm>
            <a:off x="5148637" y="5553672"/>
            <a:ext cx="3161248" cy="717450"/>
          </a:xfrm>
          <a:prstGeom prst="rect">
            <a:avLst/>
          </a:prstGeom>
          <a:solidFill>
            <a:srgbClr val="00808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11. Second edition published by RCOT 2020.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a:spcBef>
                <a:spcPct val="0"/>
              </a:spcBef>
              <a:buFontTx/>
              <a:buNone/>
            </a:pPr>
            <a:fld id="{4DDC334A-D599-4B4A-B36B-7A2B26469730}" type="slidenum">
              <a:rPr lang="en-GB" altLang="en-US" sz="1400" smtClean="0"/>
              <a:pPr>
                <a:spcBef>
                  <a:spcPct val="0"/>
                </a:spcBef>
                <a:buFontTx/>
                <a:buNone/>
              </a:pPr>
              <a:t>3</a:t>
            </a:fld>
            <a:endParaRPr lang="en-GB" altLang="en-US" sz="1400" dirty="0"/>
          </a:p>
        </p:txBody>
      </p:sp>
      <p:sp>
        <p:nvSpPr>
          <p:cNvPr id="28675" name="TextBox 3"/>
          <p:cNvSpPr txBox="1">
            <a:spLocks noChangeArrowheads="1"/>
          </p:cNvSpPr>
          <p:nvPr/>
        </p:nvSpPr>
        <p:spPr bwMode="auto">
          <a:xfrm>
            <a:off x="5148263" y="1916113"/>
            <a:ext cx="3527425"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eaLnBrk="1" hangingPunct="1">
              <a:spcBef>
                <a:spcPct val="0"/>
              </a:spcBef>
              <a:spcAft>
                <a:spcPts val="600"/>
              </a:spcAft>
              <a:buFontTx/>
              <a:buNone/>
            </a:pPr>
            <a:r>
              <a:rPr lang="en-GB" altLang="en-US" sz="2800" b="1" dirty="0"/>
              <a:t>Practice question: </a:t>
            </a:r>
          </a:p>
          <a:p>
            <a:pPr eaLnBrk="1" hangingPunct="1">
              <a:spcBef>
                <a:spcPct val="0"/>
              </a:spcBef>
              <a:buFontTx/>
              <a:buNone/>
            </a:pPr>
            <a:r>
              <a:rPr lang="en-GB" altLang="en-US" sz="2800" dirty="0">
                <a:latin typeface="Frutiger 45 Light" pitchFamily="34" charset="0"/>
              </a:rPr>
              <a:t>What evidence is there  to support occupational therapy in the prevention and management of falls in adults?</a:t>
            </a:r>
          </a:p>
        </p:txBody>
      </p:sp>
      <p:pic>
        <p:nvPicPr>
          <p:cNvPr id="7" name="Picture 6"/>
          <p:cNvPicPr/>
          <p:nvPr/>
        </p:nvPicPr>
        <p:blipFill rotWithShape="1">
          <a:blip r:embed="rId3"/>
          <a:srcRect l="45911" t="11551" r="21375" b="5838"/>
          <a:stretch/>
        </p:blipFill>
        <p:spPr bwMode="auto">
          <a:xfrm>
            <a:off x="1259632" y="1268760"/>
            <a:ext cx="2808312" cy="4032449"/>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116632"/>
            <a:ext cx="8316416" cy="1066800"/>
          </a:xfrm>
        </p:spPr>
        <p:txBody>
          <a:bodyPr/>
          <a:lstStyle/>
          <a:p>
            <a:pPr algn="l"/>
            <a:r>
              <a:rPr lang="en-GB" altLang="en-US" sz="4000" b="1" dirty="0">
                <a:latin typeface="Arial" pitchFamily="34" charset="0"/>
                <a:ea typeface="ＭＳ Ｐゴシック" pitchFamily="34" charset="-128"/>
                <a:cs typeface="Arial" pitchFamily="34" charset="0"/>
              </a:rPr>
              <a:t>Key objective of guideline</a:t>
            </a:r>
          </a:p>
        </p:txBody>
      </p:sp>
      <p:sp>
        <p:nvSpPr>
          <p:cNvPr id="29699" name="Content Placeholder 2"/>
          <p:cNvSpPr>
            <a:spLocks noGrp="1"/>
          </p:cNvSpPr>
          <p:nvPr>
            <p:ph idx="1"/>
          </p:nvPr>
        </p:nvSpPr>
        <p:spPr>
          <a:xfrm>
            <a:off x="539552" y="1556792"/>
            <a:ext cx="8051998" cy="3816424"/>
          </a:xfrm>
        </p:spPr>
        <p:txBody>
          <a:bodyPr anchor="ctr"/>
          <a:lstStyle/>
          <a:p>
            <a:pPr marL="0" indent="0">
              <a:spcBef>
                <a:spcPct val="0"/>
              </a:spcBef>
              <a:buFontTx/>
              <a:buNone/>
              <a:defRPr/>
            </a:pPr>
            <a:r>
              <a:rPr lang="en-GB" altLang="en-US" sz="2800" dirty="0">
                <a:latin typeface="Arial" pitchFamily="34" charset="0"/>
                <a:ea typeface="ＭＳ Ｐゴシック" pitchFamily="34" charset="-128"/>
                <a:cs typeface="Arial" pitchFamily="34" charset="0"/>
              </a:rPr>
              <a:t>To provide evidence-based recommendations that inform occupational therapists working with adults of their role within the multifactorial assessment and intervention required to prevent and manage falls.</a:t>
            </a:r>
          </a:p>
          <a:p>
            <a:pPr>
              <a:spcBef>
                <a:spcPct val="0"/>
              </a:spcBef>
              <a:buFontTx/>
              <a:buNone/>
              <a:defRPr/>
            </a:pPr>
            <a:endParaRPr lang="en-GB" altLang="en-US" sz="1400" dirty="0">
              <a:latin typeface="Arial" pitchFamily="34" charset="0"/>
              <a:ea typeface="ＭＳ Ｐゴシック" pitchFamily="34" charset="-128"/>
              <a:cs typeface="Arial" pitchFamily="34" charset="0"/>
            </a:endParaRPr>
          </a:p>
          <a:p>
            <a:pPr marL="0" indent="0">
              <a:spcBef>
                <a:spcPct val="0"/>
              </a:spcBef>
              <a:buFontTx/>
              <a:buNone/>
              <a:defRPr/>
            </a:pPr>
            <a:r>
              <a:rPr lang="en-GB" altLang="en-US" sz="2800" dirty="0">
                <a:latin typeface="Arial" pitchFamily="34" charset="0"/>
                <a:ea typeface="ＭＳ Ｐゴシック" pitchFamily="34" charset="-128"/>
                <a:cs typeface="Arial" pitchFamily="34" charset="0"/>
              </a:rPr>
              <a:t>It addresses occupational therapy intervention at any point during a person’s journey along the falls care pathway.</a:t>
            </a:r>
          </a:p>
          <a:p>
            <a:pPr>
              <a:spcBef>
                <a:spcPct val="0"/>
              </a:spcBef>
              <a:buFontTx/>
              <a:buNone/>
            </a:pPr>
            <a:endParaRPr lang="en-GB" altLang="en-US" sz="1400" dirty="0">
              <a:solidFill>
                <a:srgbClr val="000000"/>
              </a:solidFill>
              <a:latin typeface="Arial" pitchFamily="34" charset="0"/>
              <a:ea typeface="ＭＳ Ｐゴシック" pitchFamily="34" charset="-128"/>
              <a:cs typeface="Arial" pitchFamily="34"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a:spcBef>
                <a:spcPct val="0"/>
              </a:spcBef>
              <a:buFontTx/>
              <a:buNone/>
            </a:pPr>
            <a:fld id="{4C2F3E2E-4380-4964-89BC-36A2E0B78070}" type="slidenum">
              <a:rPr lang="en-GB" altLang="en-US" sz="1400" smtClean="0"/>
              <a:pPr>
                <a:spcBef>
                  <a:spcPct val="0"/>
                </a:spcBef>
                <a:buFontTx/>
                <a:buNone/>
              </a:pPr>
              <a:t>4</a:t>
            </a:fld>
            <a:endParaRPr lang="en-GB" alt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3001" y="260648"/>
            <a:ext cx="8460432" cy="1066800"/>
          </a:xfrm>
        </p:spPr>
        <p:txBody>
          <a:bodyPr/>
          <a:lstStyle/>
          <a:p>
            <a:pPr algn="l"/>
            <a:r>
              <a:rPr lang="en-GB" altLang="en-US" sz="4000" b="1" dirty="0">
                <a:latin typeface="Arial" pitchFamily="34" charset="0"/>
                <a:ea typeface="ＭＳ Ｐゴシック" pitchFamily="34" charset="-128"/>
                <a:cs typeface="Arial" pitchFamily="34" charset="0"/>
              </a:rPr>
              <a:t>Recommendation areas</a:t>
            </a:r>
          </a:p>
        </p:txBody>
      </p:sp>
      <p:sp>
        <p:nvSpPr>
          <p:cNvPr id="16387" name="Content Placeholder 2"/>
          <p:cNvSpPr>
            <a:spLocks noGrp="1"/>
          </p:cNvSpPr>
          <p:nvPr>
            <p:ph idx="1"/>
          </p:nvPr>
        </p:nvSpPr>
        <p:spPr>
          <a:xfrm>
            <a:off x="395536" y="1628800"/>
            <a:ext cx="7908032" cy="3886200"/>
          </a:xfrm>
        </p:spPr>
        <p:txBody>
          <a:bodyPr/>
          <a:lstStyle/>
          <a:p>
            <a:pPr marL="514350" indent="-514350">
              <a:buFont typeface="+mj-lt"/>
              <a:buAutoNum type="arabicPeriod"/>
              <a:defRPr/>
            </a:pPr>
            <a:r>
              <a:rPr lang="en-GB" altLang="en-US" b="1" dirty="0">
                <a:latin typeface="Arial" pitchFamily="34" charset="0"/>
                <a:ea typeface="ＭＳ Ｐゴシック" pitchFamily="34" charset="-128"/>
                <a:cs typeface="Arial" pitchFamily="34" charset="0"/>
              </a:rPr>
              <a:t>Keeping safe at home: </a:t>
            </a:r>
            <a:r>
              <a:rPr lang="en-GB" altLang="en-US" dirty="0">
                <a:latin typeface="Arial" pitchFamily="34" charset="0"/>
                <a:ea typeface="ＭＳ Ｐゴシック" pitchFamily="34" charset="-128"/>
                <a:cs typeface="Arial" pitchFamily="34" charset="0"/>
              </a:rPr>
              <a:t>reducing risk of falls</a:t>
            </a:r>
          </a:p>
          <a:p>
            <a:pPr marL="514350" indent="-514350">
              <a:buFont typeface="+mj-lt"/>
              <a:buAutoNum type="arabicPeriod"/>
              <a:defRPr/>
            </a:pPr>
            <a:r>
              <a:rPr lang="en-GB" altLang="en-US" b="1" dirty="0">
                <a:latin typeface="Arial" pitchFamily="34" charset="0"/>
                <a:ea typeface="ＭＳ Ｐゴシック" pitchFamily="34" charset="-128"/>
                <a:cs typeface="Arial" pitchFamily="34" charset="0"/>
              </a:rPr>
              <a:t>Keeping active:</a:t>
            </a:r>
            <a:r>
              <a:rPr lang="en-GB" altLang="en-US" dirty="0">
                <a:latin typeface="Arial" pitchFamily="34" charset="0"/>
                <a:ea typeface="ＭＳ Ｐゴシック" pitchFamily="34" charset="-128"/>
                <a:cs typeface="Arial" pitchFamily="34" charset="0"/>
              </a:rPr>
              <a:t> reducing fear of falling</a:t>
            </a:r>
          </a:p>
          <a:p>
            <a:pPr marL="514350" indent="-514350">
              <a:buFont typeface="+mj-lt"/>
              <a:buAutoNum type="arabicPeriod"/>
              <a:defRPr/>
            </a:pPr>
            <a:r>
              <a:rPr lang="en-GB" altLang="en-US" b="1" dirty="0">
                <a:latin typeface="Arial" pitchFamily="34" charset="0"/>
                <a:ea typeface="ＭＳ Ｐゴシック" pitchFamily="34" charset="-128"/>
                <a:cs typeface="Arial" pitchFamily="34" charset="0"/>
              </a:rPr>
              <a:t>Falls management</a:t>
            </a:r>
            <a:r>
              <a:rPr lang="en-GB" altLang="en-US" sz="2400" b="1" dirty="0">
                <a:latin typeface="Arial" pitchFamily="34" charset="0"/>
                <a:ea typeface="ＭＳ Ｐゴシック" pitchFamily="34" charset="-128"/>
                <a:cs typeface="Arial" pitchFamily="34" charset="0"/>
              </a:rPr>
              <a:t>: </a:t>
            </a:r>
            <a:r>
              <a:rPr lang="en-GB" altLang="en-US" dirty="0">
                <a:latin typeface="Arial" pitchFamily="34" charset="0"/>
                <a:ea typeface="ＭＳ Ｐゴシック" pitchFamily="34" charset="-128"/>
                <a:cs typeface="Arial" pitchFamily="34" charset="0"/>
              </a:rPr>
              <a:t>making it meaningful</a:t>
            </a:r>
          </a:p>
          <a:p>
            <a:pPr marL="514350" indent="-514350">
              <a:buFont typeface="+mj-lt"/>
              <a:buAutoNum type="arabicPeriod"/>
              <a:defRPr/>
            </a:pPr>
            <a:r>
              <a:rPr lang="en-GB" altLang="en-US" b="1" dirty="0">
                <a:latin typeface="Arial" pitchFamily="34" charset="0"/>
                <a:ea typeface="ＭＳ Ｐゴシック" pitchFamily="34" charset="-128"/>
                <a:cs typeface="Arial" pitchFamily="34" charset="0"/>
              </a:rPr>
              <a:t>Occupational therapy intervention</a:t>
            </a:r>
            <a:r>
              <a:rPr lang="en-GB" altLang="en-US" dirty="0">
                <a:latin typeface="Arial" pitchFamily="34" charset="0"/>
                <a:ea typeface="ＭＳ Ｐゴシック" pitchFamily="34" charset="-128"/>
                <a:cs typeface="Arial" pitchFamily="34" charset="0"/>
              </a:rPr>
              <a:t>: impact and cost-effectiveness</a:t>
            </a:r>
          </a:p>
          <a:p>
            <a:pPr marL="0" indent="0">
              <a:buNone/>
              <a:defRPr/>
            </a:pPr>
            <a:endParaRPr lang="en-GB" altLang="en-US" dirty="0">
              <a:solidFill>
                <a:srgbClr val="000000"/>
              </a:solidFill>
              <a:latin typeface="Arial" charset="0"/>
              <a:ea typeface="ＭＳ Ｐゴシック" pitchFamily="34" charset="-128"/>
              <a:cs typeface="Arial" charset="0"/>
            </a:endParaRPr>
          </a:p>
        </p:txBody>
      </p:sp>
      <p:sp>
        <p:nvSpPr>
          <p:cNvPr id="32772" name="Slide Number Placeholder 3"/>
          <p:cNvSpPr>
            <a:spLocks noGrp="1"/>
          </p:cNvSpPr>
          <p:nvPr>
            <p:ph type="sldNum" sz="quarter" idx="11"/>
          </p:nvPr>
        </p:nvSpPr>
        <p:spPr>
          <a:xfrm>
            <a:off x="6516216"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a:spcBef>
                <a:spcPct val="0"/>
              </a:spcBef>
              <a:buFontTx/>
              <a:buNone/>
            </a:pPr>
            <a:fld id="{5DCFE4F6-BF48-4515-B521-6D7AE76C1163}" type="slidenum">
              <a:rPr lang="en-GB" altLang="en-US" sz="1400" smtClean="0"/>
              <a:pPr>
                <a:spcBef>
                  <a:spcPct val="0"/>
                </a:spcBef>
                <a:buFontTx/>
                <a:buNone/>
              </a:pPr>
              <a:t>5</a:t>
            </a:fld>
            <a:endParaRPr lang="en-GB" alt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188640"/>
            <a:ext cx="9144000" cy="1066800"/>
          </a:xfrm>
        </p:spPr>
        <p:txBody>
          <a:bodyPr/>
          <a:lstStyle/>
          <a:p>
            <a:pPr algn="l"/>
            <a:r>
              <a:rPr lang="en-GB" altLang="en-US" sz="4000" b="1" dirty="0">
                <a:latin typeface="Arial" pitchFamily="34" charset="0"/>
                <a:ea typeface="ＭＳ Ｐゴシック" pitchFamily="34" charset="-128"/>
                <a:cs typeface="Arial" pitchFamily="34" charset="0"/>
              </a:rPr>
              <a:t>Evidence-based</a:t>
            </a:r>
            <a:br>
              <a:rPr lang="en-GB" altLang="en-US" sz="4000" b="1" dirty="0">
                <a:latin typeface="Arial" pitchFamily="34" charset="0"/>
                <a:ea typeface="ＭＳ Ｐゴシック" pitchFamily="34" charset="-128"/>
                <a:cs typeface="Arial" pitchFamily="34" charset="0"/>
              </a:rPr>
            </a:br>
            <a:r>
              <a:rPr lang="en-GB" altLang="en-US" sz="4000" b="1" dirty="0">
                <a:latin typeface="Arial" pitchFamily="34" charset="0"/>
                <a:ea typeface="ＭＳ Ｐゴシック" pitchFamily="34" charset="-128"/>
                <a:cs typeface="Arial" pitchFamily="34" charset="0"/>
              </a:rPr>
              <a:t>recommendations</a:t>
            </a:r>
          </a:p>
        </p:txBody>
      </p:sp>
      <p:sp>
        <p:nvSpPr>
          <p:cNvPr id="31747" name="Content Placeholder 2"/>
          <p:cNvSpPr>
            <a:spLocks noGrp="1"/>
          </p:cNvSpPr>
          <p:nvPr>
            <p:ph idx="1"/>
          </p:nvPr>
        </p:nvSpPr>
        <p:spPr>
          <a:xfrm>
            <a:off x="251520" y="1700808"/>
            <a:ext cx="8784976" cy="3675062"/>
          </a:xfrm>
        </p:spPr>
        <p:txBody>
          <a:bodyPr/>
          <a:lstStyle/>
          <a:p>
            <a:pPr marL="0" indent="0">
              <a:buFontTx/>
              <a:buNone/>
            </a:pPr>
            <a:endParaRPr lang="en-GB" altLang="en-US" sz="2800" dirty="0">
              <a:latin typeface="Arial" pitchFamily="34" charset="0"/>
              <a:ea typeface="ＭＳ Ｐゴシック" pitchFamily="34" charset="-128"/>
              <a:cs typeface="Arial" pitchFamily="34" charset="0"/>
            </a:endParaRPr>
          </a:p>
          <a:p>
            <a:pPr marL="0" indent="0">
              <a:buFontTx/>
              <a:buNone/>
            </a:pPr>
            <a:r>
              <a:rPr lang="en-GB" altLang="en-US" sz="2800" dirty="0">
                <a:latin typeface="Arial" pitchFamily="34" charset="0"/>
                <a:ea typeface="ＭＳ Ｐゴシック" pitchFamily="34" charset="-128"/>
                <a:cs typeface="Arial" pitchFamily="34" charset="0"/>
              </a:rPr>
              <a:t>Recommendations are based on the evidence available within 52 critically appraised papers.</a:t>
            </a:r>
          </a:p>
          <a:p>
            <a:pPr marL="0" indent="0">
              <a:buFontTx/>
              <a:buNone/>
            </a:pPr>
            <a:endParaRPr lang="en-GB" altLang="en-US" sz="1800" dirty="0">
              <a:latin typeface="Arial" pitchFamily="34" charset="0"/>
              <a:ea typeface="ＭＳ Ｐゴシック" pitchFamily="34" charset="-128"/>
              <a:cs typeface="Arial" pitchFamily="34" charset="0"/>
            </a:endParaRPr>
          </a:p>
          <a:p>
            <a:pPr marL="0" indent="0">
              <a:buFontTx/>
              <a:buNone/>
            </a:pPr>
            <a:r>
              <a:rPr lang="en-GB" altLang="en-US" sz="2800" dirty="0">
                <a:latin typeface="Arial" pitchFamily="34" charset="0"/>
                <a:ea typeface="ＭＳ Ｐゴシック" pitchFamily="34" charset="-128"/>
                <a:cs typeface="Arial" pitchFamily="34" charset="0"/>
              </a:rPr>
              <a:t>Each recommendation is assigned:</a:t>
            </a:r>
          </a:p>
          <a:p>
            <a:pPr marL="0" indent="0"/>
            <a:r>
              <a:rPr lang="en-GB" altLang="en-US" sz="2800" dirty="0">
                <a:latin typeface="Arial" pitchFamily="34" charset="0"/>
                <a:ea typeface="ＭＳ Ｐゴシック" pitchFamily="34" charset="-128"/>
                <a:cs typeface="Arial" pitchFamily="34" charset="0"/>
              </a:rPr>
              <a:t> </a:t>
            </a:r>
            <a:r>
              <a:rPr lang="en-GB" altLang="en-US" sz="2400" dirty="0">
                <a:latin typeface="Arial" pitchFamily="34" charset="0"/>
                <a:ea typeface="ＭＳ Ｐゴシック" pitchFamily="34" charset="-128"/>
                <a:cs typeface="Arial" pitchFamily="34" charset="0"/>
              </a:rPr>
              <a:t>A strength scoring 1 or 2</a:t>
            </a:r>
            <a:r>
              <a:rPr lang="en-GB" altLang="en-US" sz="2800" dirty="0">
                <a:latin typeface="Arial" pitchFamily="34" charset="0"/>
                <a:ea typeface="ＭＳ Ｐゴシック" pitchFamily="34" charset="-128"/>
                <a:cs typeface="Arial" pitchFamily="34" charset="0"/>
              </a:rPr>
              <a:t> </a:t>
            </a:r>
            <a:r>
              <a:rPr lang="en-GB" altLang="en-US" sz="2000" dirty="0">
                <a:latin typeface="Arial" pitchFamily="34" charset="0"/>
                <a:ea typeface="ＭＳ Ｐゴシック" pitchFamily="34" charset="-128"/>
                <a:cs typeface="Arial" pitchFamily="34" charset="0"/>
              </a:rPr>
              <a:t>(Strong or Conditional);</a:t>
            </a:r>
          </a:p>
          <a:p>
            <a:pPr marL="0" indent="0"/>
            <a:r>
              <a:rPr lang="en-GB" altLang="en-US" sz="2800" dirty="0">
                <a:latin typeface="Arial" pitchFamily="34" charset="0"/>
                <a:ea typeface="ＭＳ Ｐゴシック" pitchFamily="34" charset="-128"/>
                <a:cs typeface="Arial" pitchFamily="34" charset="0"/>
              </a:rPr>
              <a:t> </a:t>
            </a:r>
            <a:r>
              <a:rPr lang="en-GB" altLang="en-US" sz="2400" dirty="0">
                <a:latin typeface="Arial" pitchFamily="34" charset="0"/>
                <a:ea typeface="ＭＳ Ｐゴシック" pitchFamily="34" charset="-128"/>
                <a:cs typeface="Arial" pitchFamily="34" charset="0"/>
              </a:rPr>
              <a:t>A quality grading A, B, C or D </a:t>
            </a:r>
            <a:r>
              <a:rPr lang="en-GB" altLang="en-US" sz="2000" dirty="0">
                <a:latin typeface="Arial" pitchFamily="34" charset="0"/>
                <a:ea typeface="ＭＳ Ｐゴシック" pitchFamily="34" charset="-128"/>
                <a:cs typeface="Arial" pitchFamily="34" charset="0"/>
              </a:rPr>
              <a:t>(High, Moderate, Low or Very Low).</a:t>
            </a:r>
          </a:p>
          <a:p>
            <a:pPr marL="0" indent="0">
              <a:buNone/>
            </a:pPr>
            <a:r>
              <a:rPr lang="en-GB" altLang="en-US" sz="2400" dirty="0">
                <a:latin typeface="Arial" pitchFamily="34" charset="0"/>
                <a:ea typeface="ＭＳ Ｐゴシック" pitchFamily="34" charset="-128"/>
                <a:cs typeface="Arial" pitchFamily="34" charset="0"/>
              </a:rPr>
              <a:t>   </a:t>
            </a:r>
          </a:p>
          <a:p>
            <a:pPr marL="0" indent="0" algn="r">
              <a:buNone/>
            </a:pPr>
            <a:r>
              <a:rPr lang="en-GB" altLang="en-US" sz="2000" dirty="0">
                <a:latin typeface="Arial" pitchFamily="34" charset="0"/>
                <a:ea typeface="ＭＳ Ｐゴシック" pitchFamily="34" charset="-128"/>
                <a:cs typeface="Arial" pitchFamily="34" charset="0"/>
              </a:rPr>
              <a:t>         </a:t>
            </a:r>
          </a:p>
        </p:txBody>
      </p:sp>
      <p:sp>
        <p:nvSpPr>
          <p:cNvPr id="317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a:spcBef>
                <a:spcPct val="0"/>
              </a:spcBef>
              <a:buFontTx/>
              <a:buNone/>
            </a:pPr>
            <a:fld id="{B635ACC1-4D0D-4748-A407-7A3DF0DD9B2C}" type="slidenum">
              <a:rPr lang="en-GB" altLang="en-US" sz="1400" smtClean="0"/>
              <a:pPr>
                <a:spcBef>
                  <a:spcPct val="0"/>
                </a:spcBef>
                <a:buFontTx/>
                <a:buNone/>
              </a:pPr>
              <a:t>6</a:t>
            </a:fld>
            <a:endParaRPr lang="en-GB" alt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066800"/>
          </a:xfrm>
        </p:spPr>
        <p:txBody>
          <a:bodyPr/>
          <a:lstStyle/>
          <a:p>
            <a:pPr algn="l"/>
            <a:r>
              <a:rPr lang="en-GB" altLang="en-US" sz="4000" b="1" dirty="0">
                <a:latin typeface="Arial" charset="0"/>
                <a:ea typeface="ＭＳ Ｐゴシック" pitchFamily="34" charset="-128"/>
                <a:cs typeface="Arial" charset="0"/>
              </a:rPr>
              <a:t>Keeping safe at home:                      reducing risk of falls</a:t>
            </a:r>
            <a:endParaRPr lang="en-GB" sz="4000" dirty="0"/>
          </a:p>
        </p:txBody>
      </p:sp>
      <p:sp>
        <p:nvSpPr>
          <p:cNvPr id="3" name="Content Placeholder 2"/>
          <p:cNvSpPr>
            <a:spLocks noGrp="1"/>
          </p:cNvSpPr>
          <p:nvPr>
            <p:ph idx="1"/>
          </p:nvPr>
        </p:nvSpPr>
        <p:spPr>
          <a:xfrm>
            <a:off x="467544" y="1772816"/>
            <a:ext cx="8280920" cy="3886200"/>
          </a:xfrm>
        </p:spPr>
        <p:txBody>
          <a:bodyPr/>
          <a:lstStyle/>
          <a:p>
            <a:pPr eaLnBrk="1" hangingPunct="1">
              <a:spcBef>
                <a:spcPct val="0"/>
              </a:spcBef>
              <a:buFontTx/>
              <a:buNone/>
            </a:pPr>
            <a:r>
              <a:rPr lang="en-GB" altLang="en-US" sz="2800" b="1" dirty="0"/>
              <a:t>Evidence overview:</a:t>
            </a:r>
          </a:p>
          <a:p>
            <a:pPr eaLnBrk="1" hangingPunct="1">
              <a:spcBef>
                <a:spcPct val="0"/>
              </a:spcBef>
              <a:buFontTx/>
              <a:buNone/>
            </a:pPr>
            <a:endParaRPr lang="en-GB" altLang="en-US" dirty="0"/>
          </a:p>
          <a:p>
            <a:pPr algn="just" eaLnBrk="1" hangingPunct="1">
              <a:spcBef>
                <a:spcPct val="0"/>
              </a:spcBef>
              <a:buFontTx/>
              <a:buNone/>
            </a:pPr>
            <a:r>
              <a:rPr lang="en-GB" altLang="en-US" sz="2400" dirty="0"/>
              <a:t>    The evidence for the effectiveness of occupational therapy in home hazard assessments and interventions for people  considered at high risk of falls (history of falling in past year, hospitalisation for a fall, severe visual impairment or functional decline) is both high quality and strong’ (RCOT 2020, p19).</a:t>
            </a:r>
          </a:p>
          <a:p>
            <a:endParaRPr lang="en-GB" dirty="0"/>
          </a:p>
        </p:txBody>
      </p:sp>
      <p:sp>
        <p:nvSpPr>
          <p:cNvPr id="4" name="Slide Number Placeholder 3"/>
          <p:cNvSpPr>
            <a:spLocks noGrp="1"/>
          </p:cNvSpPr>
          <p:nvPr>
            <p:ph type="sldNum" sz="quarter" idx="11"/>
          </p:nvPr>
        </p:nvSpPr>
        <p:spPr/>
        <p:txBody>
          <a:bodyPr/>
          <a:lstStyle/>
          <a:p>
            <a:pPr>
              <a:defRPr/>
            </a:pPr>
            <a:fld id="{B0774803-7960-49A7-B808-5A9DD45CDED1}" type="slidenum">
              <a:rPr lang="en-GB" smtClean="0"/>
              <a:pPr>
                <a:defRPr/>
              </a:pPr>
              <a:t>7</a:t>
            </a:fld>
            <a:endParaRPr lang="en-GB"/>
          </a:p>
        </p:txBody>
      </p:sp>
    </p:spTree>
    <p:extLst>
      <p:ext uri="{BB962C8B-B14F-4D97-AF65-F5344CB8AC3E}">
        <p14:creationId xmlns:p14="http://schemas.microsoft.com/office/powerpoint/2010/main" val="123060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48" name="Group 48"/>
          <p:cNvGraphicFramePr>
            <a:graphicFrameLocks noGrp="1"/>
          </p:cNvGraphicFramePr>
          <p:nvPr>
            <p:ph idx="4294967295"/>
            <p:extLst>
              <p:ext uri="{D42A27DB-BD31-4B8C-83A1-F6EECF244321}">
                <p14:modId xmlns:p14="http://schemas.microsoft.com/office/powerpoint/2010/main" val="3247928907"/>
              </p:ext>
            </p:extLst>
          </p:nvPr>
        </p:nvGraphicFramePr>
        <p:xfrm>
          <a:off x="755576" y="980728"/>
          <a:ext cx="7403752" cy="5049520"/>
        </p:xfrm>
        <a:graphic>
          <a:graphicData uri="http://schemas.openxmlformats.org/drawingml/2006/table">
            <a:tbl>
              <a:tblPr/>
              <a:tblGrid>
                <a:gridCol w="504056">
                  <a:extLst>
                    <a:ext uri="{9D8B030D-6E8A-4147-A177-3AD203B41FA5}">
                      <a16:colId xmlns:a16="http://schemas.microsoft.com/office/drawing/2014/main" val="20000"/>
                    </a:ext>
                  </a:extLst>
                </a:gridCol>
                <a:gridCol w="6264696">
                  <a:extLst>
                    <a:ext uri="{9D8B030D-6E8A-4147-A177-3AD203B41FA5}">
                      <a16:colId xmlns:a16="http://schemas.microsoft.com/office/drawing/2014/main" val="20001"/>
                    </a:ext>
                  </a:extLst>
                </a:gridCol>
                <a:gridCol w="635000">
                  <a:extLst>
                    <a:ext uri="{9D8B030D-6E8A-4147-A177-3AD203B41FA5}">
                      <a16:colId xmlns:a16="http://schemas.microsoft.com/office/drawing/2014/main" val="20002"/>
                    </a:ext>
                  </a:extLst>
                </a:gridCol>
              </a:tblGrid>
              <a:tr h="442913">
                <a:tc grid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a:ln>
                            <a:noFill/>
                          </a:ln>
                          <a:solidFill>
                            <a:schemeClr val="bg1"/>
                          </a:solidFill>
                          <a:effectLst/>
                          <a:latin typeface="Arial" pitchFamily="34" charset="0"/>
                          <a:ea typeface="ＭＳ Ｐゴシック"/>
                          <a:cs typeface="ＭＳ Ｐゴシック"/>
                        </a:rPr>
                        <a:t>Keeping safe at home: reducing risk of falls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chemeClr val="bg1"/>
                          </a:solidFill>
                          <a:effectLst/>
                          <a:latin typeface="Arial" pitchFamily="34" charset="0"/>
                          <a:ea typeface="ＭＳ Ｐゴシック"/>
                          <a:cs typeface="ＭＳ Ｐゴシック"/>
                        </a:rPr>
                        <a:t>It is recommended that: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8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184275">
                <a:tc>
                  <a:txBody>
                    <a:bodyPr/>
                    <a:lstStyle/>
                    <a:p>
                      <a:pPr lvl="0"/>
                      <a:r>
                        <a:rPr kumimoji="0" lang="fr-FR" sz="1600" b="0" i="0" u="none" strike="noStrike" cap="none" normalizeH="0" baseline="0" dirty="0">
                          <a:ln>
                            <a:noFill/>
                          </a:ln>
                          <a:solidFill>
                            <a:schemeClr val="tx1"/>
                          </a:solidFill>
                          <a:effectLst/>
                          <a:latin typeface="Arial" pitchFamily="34" charset="0"/>
                          <a:ea typeface="ＭＳ Ｐゴシック"/>
                          <a:cs typeface="ＭＳ Ｐゴシック"/>
                        </a:rPr>
                        <a:t>1. </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0">
                        <a:spcBef>
                          <a:spcPts val="200"/>
                        </a:spcBef>
                        <a:spcAft>
                          <a:spcPts val="200"/>
                        </a:spcAft>
                      </a:pPr>
                      <a:r>
                        <a:rPr kumimoji="0" lang="en-GB" sz="1600" b="0" i="0" u="none" strike="noStrike" cap="none" normalizeH="0" baseline="0" dirty="0">
                          <a:ln>
                            <a:noFill/>
                          </a:ln>
                          <a:solidFill>
                            <a:schemeClr val="tx1"/>
                          </a:solidFill>
                          <a:effectLst/>
                          <a:latin typeface="Arial" pitchFamily="34" charset="0"/>
                          <a:ea typeface="ＭＳ Ｐゴシック"/>
                          <a:cs typeface="ＭＳ Ｐゴシック"/>
                        </a:rPr>
                        <a:t>Occupational therapists should carry out with people who have fallen or are at risk of falls an occupational therapist-led home hazard assessment, including intervention and follow-up, to optimise functional activity and safety.</a:t>
                      </a:r>
                    </a:p>
                    <a:p>
                      <a:pPr lvl="0">
                        <a:spcBef>
                          <a:spcPts val="200"/>
                        </a:spcBef>
                        <a:spcAft>
                          <a:spcPts val="200"/>
                        </a:spcAft>
                      </a:pPr>
                      <a:r>
                        <a:rPr kumimoji="0" lang="en-GB" sz="1600" b="0" i="1" u="none" strike="noStrike" cap="none" normalizeH="0" baseline="0" dirty="0">
                          <a:ln>
                            <a:noFill/>
                          </a:ln>
                          <a:solidFill>
                            <a:schemeClr val="tx1"/>
                          </a:solidFill>
                          <a:effectLst/>
                          <a:latin typeface="Arial" pitchFamily="34" charset="0"/>
                          <a:ea typeface="ＭＳ Ｐゴシック"/>
                          <a:cs typeface="ＭＳ Ｐゴシック"/>
                        </a:rPr>
                        <a:t>(Elliot and Leland 2018 [B]; Maggi et al 2018 [B]; Stark et al 2017 [B]; </a:t>
                      </a:r>
                      <a:r>
                        <a:rPr kumimoji="0" lang="en-GB" sz="1600" b="0" i="1" u="none" strike="noStrike" cap="none" normalizeH="0" baseline="0" dirty="0" err="1">
                          <a:ln>
                            <a:noFill/>
                          </a:ln>
                          <a:solidFill>
                            <a:schemeClr val="tx1"/>
                          </a:solidFill>
                          <a:effectLst/>
                          <a:latin typeface="Arial" pitchFamily="34" charset="0"/>
                          <a:ea typeface="ＭＳ Ｐゴシック"/>
                          <a:cs typeface="ＭＳ Ｐゴシック"/>
                        </a:rPr>
                        <a:t>Pighills</a:t>
                      </a:r>
                      <a:r>
                        <a:rPr kumimoji="0" lang="en-GB" sz="1600" b="0" i="1" u="none" strike="noStrike" cap="none" normalizeH="0" baseline="0" dirty="0">
                          <a:ln>
                            <a:noFill/>
                          </a:ln>
                          <a:solidFill>
                            <a:schemeClr val="tx1"/>
                          </a:solidFill>
                          <a:effectLst/>
                          <a:latin typeface="Arial" pitchFamily="34" charset="0"/>
                          <a:ea typeface="ＭＳ Ｐゴシック"/>
                          <a:cs typeface="ＭＳ Ｐゴシック"/>
                        </a:rPr>
                        <a:t> et al 2016 [A]; Gillespie et al 2012 [A]; </a:t>
                      </a:r>
                      <a:r>
                        <a:rPr kumimoji="0" lang="en-GB" sz="1600" b="0" i="1" u="none" strike="noStrike" cap="none" normalizeH="0" baseline="0" dirty="0" err="1">
                          <a:ln>
                            <a:noFill/>
                          </a:ln>
                          <a:solidFill>
                            <a:schemeClr val="tx1"/>
                          </a:solidFill>
                          <a:effectLst/>
                          <a:latin typeface="Arial" pitchFamily="34" charset="0"/>
                          <a:ea typeface="ＭＳ Ｐゴシック"/>
                          <a:cs typeface="ＭＳ Ｐゴシック"/>
                        </a:rPr>
                        <a:t>Pighills</a:t>
                      </a:r>
                      <a:r>
                        <a:rPr kumimoji="0" lang="en-GB" sz="1600" b="0" i="1" u="none" strike="noStrike" cap="none" normalizeH="0" baseline="0" dirty="0">
                          <a:ln>
                            <a:noFill/>
                          </a:ln>
                          <a:solidFill>
                            <a:schemeClr val="tx1"/>
                          </a:solidFill>
                          <a:effectLst/>
                          <a:latin typeface="Arial" pitchFamily="34" charset="0"/>
                          <a:ea typeface="ＭＳ Ｐゴシック"/>
                          <a:cs typeface="ＭＳ Ｐゴシック"/>
                        </a:rPr>
                        <a:t> et al 2011 [A]; Clemson et al 2008 [A]; Costello and Edelstein 2008 [B]; La Grow et al 2006 [A]; Campbell et al 2005 [A]; Clemson et al 2004 [A]; </a:t>
                      </a:r>
                      <a:r>
                        <a:rPr kumimoji="0" lang="en-GB" sz="1600" b="0" i="1" u="none" strike="noStrike" cap="none" normalizeH="0" baseline="0" dirty="0" err="1">
                          <a:ln>
                            <a:noFill/>
                          </a:ln>
                          <a:solidFill>
                            <a:schemeClr val="tx1"/>
                          </a:solidFill>
                          <a:effectLst/>
                          <a:latin typeface="Arial" pitchFamily="34" charset="0"/>
                          <a:ea typeface="ＭＳ Ｐゴシック"/>
                          <a:cs typeface="ＭＳ Ｐゴシック"/>
                        </a:rPr>
                        <a:t>Nikolaus</a:t>
                      </a:r>
                      <a:r>
                        <a:rPr kumimoji="0" lang="en-GB" sz="1600" b="0" i="1" u="none" strike="noStrike" cap="none" normalizeH="0" baseline="0" dirty="0">
                          <a:ln>
                            <a:noFill/>
                          </a:ln>
                          <a:solidFill>
                            <a:schemeClr val="tx1"/>
                          </a:solidFill>
                          <a:effectLst/>
                          <a:latin typeface="Arial" pitchFamily="34" charset="0"/>
                          <a:ea typeface="ＭＳ Ｐゴシック"/>
                          <a:cs typeface="ＭＳ Ｐゴシック"/>
                        </a:rPr>
                        <a:t> and Bach 2003 [A]</a:t>
                      </a:r>
                    </a:p>
                    <a:p>
                      <a:pPr lvl="0" algn="r">
                        <a:spcBef>
                          <a:spcPts val="200"/>
                        </a:spcBef>
                        <a:spcAft>
                          <a:spcPts val="200"/>
                        </a:spcAft>
                      </a:pPr>
                      <a:r>
                        <a:rPr kumimoji="0" lang="en-GB" sz="1600" b="0" i="0" u="none" strike="noStrike" cap="none" normalizeH="0" baseline="0" dirty="0">
                          <a:ln>
                            <a:noFill/>
                          </a:ln>
                          <a:solidFill>
                            <a:schemeClr val="tx1"/>
                          </a:solidFill>
                          <a:effectLst/>
                          <a:latin typeface="Arial" pitchFamily="34" charset="0"/>
                          <a:ea typeface="ＭＳ Ｐゴシック"/>
                          <a:cs typeface="ＭＳ Ｐゴシック"/>
                        </a:rPr>
                        <a:t>[Statement amended and new evidence 2020]</a:t>
                      </a:r>
                      <a:endParaRPr kumimoji="0" lang="fr-FR" sz="1600" b="0" i="0" u="none" strike="noStrike" cap="none" normalizeH="0" baseline="0" dirty="0">
                        <a:ln>
                          <a:noFill/>
                        </a:ln>
                        <a:solidFill>
                          <a:schemeClr val="tx1"/>
                        </a:solidFill>
                        <a:effectLst/>
                        <a:latin typeface="Arial" pitchFamily="34" charset="0"/>
                        <a:ea typeface="ＭＳ Ｐゴシック"/>
                        <a:cs typeface="ＭＳ Ｐゴシック"/>
                      </a:endParaRPr>
                    </a:p>
                  </a:txBody>
                  <a:tcPr horzOverflow="overflow">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Arial" pitchFamily="34" charset="0"/>
                          <a:ea typeface="ＭＳ Ｐゴシック"/>
                          <a:cs typeface="ＭＳ Ｐゴシック"/>
                        </a:rPr>
                        <a:t>1A</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4275">
                <a:tc>
                  <a:txBody>
                    <a:bodyPr/>
                    <a:lstStyle/>
                    <a:p>
                      <a:pPr lvl="0"/>
                      <a:r>
                        <a:rPr kumimoji="0" lang="fr-FR" sz="1600" b="0" i="0" u="none" strike="noStrike" cap="none" normalizeH="0" baseline="0" dirty="0">
                          <a:ln>
                            <a:noFill/>
                          </a:ln>
                          <a:solidFill>
                            <a:schemeClr val="tx1"/>
                          </a:solidFill>
                          <a:effectLst/>
                          <a:latin typeface="Arial" pitchFamily="34" charset="0"/>
                          <a:ea typeface="ＭＳ Ｐゴシック"/>
                          <a:cs typeface="ＭＳ Ｐゴシック"/>
                        </a:rPr>
                        <a:t>2. </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0" algn="l">
                        <a:spcBef>
                          <a:spcPts val="200"/>
                        </a:spcBef>
                        <a:spcAft>
                          <a:spcPts val="200"/>
                        </a:spcAft>
                      </a:pPr>
                      <a:r>
                        <a:rPr kumimoji="0" lang="en-GB" sz="1600" b="0" i="0" u="none" strike="noStrike" cap="none" normalizeH="0" baseline="0" dirty="0">
                          <a:ln>
                            <a:noFill/>
                          </a:ln>
                          <a:solidFill>
                            <a:schemeClr val="tx1"/>
                          </a:solidFill>
                          <a:effectLst/>
                          <a:latin typeface="Arial" pitchFamily="34" charset="0"/>
                          <a:ea typeface="ＭＳ Ｐゴシック"/>
                          <a:cs typeface="ＭＳ Ｐゴシック"/>
                        </a:rPr>
                        <a:t>Occupational therapists should carry out home safety assessment and modification for older people with a visual impairment.</a:t>
                      </a:r>
                    </a:p>
                    <a:p>
                      <a:pPr lvl="0" algn="l">
                        <a:spcBef>
                          <a:spcPts val="200"/>
                        </a:spcBef>
                        <a:spcAft>
                          <a:spcPts val="200"/>
                        </a:spcAft>
                      </a:pPr>
                      <a:r>
                        <a:rPr kumimoji="0" lang="en-GB" sz="1600" b="0" i="0" u="none" strike="noStrike" cap="none" normalizeH="0" baseline="0" dirty="0">
                          <a:ln>
                            <a:noFill/>
                          </a:ln>
                          <a:solidFill>
                            <a:schemeClr val="tx1"/>
                          </a:solidFill>
                          <a:effectLst/>
                          <a:latin typeface="Arial" pitchFamily="34" charset="0"/>
                          <a:ea typeface="ＭＳ Ｐゴシック"/>
                          <a:cs typeface="ＭＳ Ｐゴシック"/>
                        </a:rPr>
                        <a:t>(</a:t>
                      </a:r>
                      <a:r>
                        <a:rPr kumimoji="0" lang="en-GB" sz="1600" b="0" i="1" u="none" strike="noStrike" cap="none" normalizeH="0" baseline="0" dirty="0">
                          <a:ln>
                            <a:noFill/>
                          </a:ln>
                          <a:solidFill>
                            <a:schemeClr val="tx1"/>
                          </a:solidFill>
                          <a:effectLst/>
                          <a:latin typeface="Arial" pitchFamily="34" charset="0"/>
                          <a:ea typeface="ＭＳ Ｐゴシック"/>
                          <a:cs typeface="ＭＳ Ｐゴシック"/>
                        </a:rPr>
                        <a:t>Maggi et al 2018 [B]; Blaylock and </a:t>
                      </a:r>
                      <a:r>
                        <a:rPr kumimoji="0" lang="en-GB" sz="1600" b="0" i="1" u="none" strike="noStrike" cap="none" normalizeH="0" baseline="0" dirty="0" err="1">
                          <a:ln>
                            <a:noFill/>
                          </a:ln>
                          <a:solidFill>
                            <a:schemeClr val="tx1"/>
                          </a:solidFill>
                          <a:effectLst/>
                          <a:latin typeface="Arial" pitchFamily="34" charset="0"/>
                          <a:ea typeface="ＭＳ Ｐゴシック"/>
                          <a:cs typeface="ＭＳ Ｐゴシック"/>
                        </a:rPr>
                        <a:t>Vogtle</a:t>
                      </a:r>
                      <a:r>
                        <a:rPr kumimoji="0" lang="en-GB" sz="1600" b="0" i="1" u="none" strike="noStrike" cap="none" normalizeH="0" baseline="0" dirty="0">
                          <a:ln>
                            <a:noFill/>
                          </a:ln>
                          <a:solidFill>
                            <a:schemeClr val="tx1"/>
                          </a:solidFill>
                          <a:effectLst/>
                          <a:latin typeface="Arial" pitchFamily="34" charset="0"/>
                          <a:ea typeface="ＭＳ Ｐゴシック"/>
                          <a:cs typeface="ＭＳ Ｐゴシック"/>
                        </a:rPr>
                        <a:t> 2017 [B]; Gillespie et al 2012 [A]; Clemson et al 2008 [A]; La Grow et al 2006 [A]; Campbell et al 2005 [A])</a:t>
                      </a:r>
                    </a:p>
                    <a:p>
                      <a:pPr lvl="0" algn="r">
                        <a:spcBef>
                          <a:spcPts val="200"/>
                        </a:spcBef>
                        <a:spcAft>
                          <a:spcPts val="200"/>
                        </a:spcAft>
                      </a:pPr>
                      <a:r>
                        <a:rPr kumimoji="0" lang="en-GB" sz="1600" b="0" i="0" u="none" strike="noStrike" cap="none" normalizeH="0" baseline="0" dirty="0">
                          <a:ln>
                            <a:noFill/>
                          </a:ln>
                          <a:solidFill>
                            <a:schemeClr val="tx1"/>
                          </a:solidFill>
                          <a:effectLst/>
                          <a:latin typeface="Arial" pitchFamily="34" charset="0"/>
                          <a:ea typeface="ＭＳ Ｐゴシック"/>
                          <a:cs typeface="ＭＳ Ｐゴシック"/>
                        </a:rPr>
                        <a:t>[New evidence 2020]</a:t>
                      </a:r>
                      <a:endParaRPr kumimoji="0" lang="fr-FR" sz="1600" b="0" i="0" u="none" strike="noStrike" cap="none" normalizeH="0" baseline="0" dirty="0">
                        <a:ln>
                          <a:noFill/>
                        </a:ln>
                        <a:solidFill>
                          <a:schemeClr val="tx1"/>
                        </a:solidFill>
                        <a:effectLst/>
                        <a:latin typeface="Arial" pitchFamily="34" charset="0"/>
                        <a:ea typeface="ＭＳ Ｐゴシック"/>
                        <a:cs typeface="ＭＳ Ｐゴシック"/>
                      </a:endParaRPr>
                    </a:p>
                  </a:txBody>
                  <a:tcPr horzOverflow="overflow">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Arial" pitchFamily="34" charset="0"/>
                          <a:ea typeface="ＭＳ Ｐゴシック"/>
                          <a:cs typeface="ＭＳ Ｐゴシック"/>
                        </a:rPr>
                        <a:t>1A</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38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a:spcBef>
                <a:spcPct val="0"/>
              </a:spcBef>
              <a:buFontTx/>
              <a:buNone/>
            </a:pPr>
            <a:fld id="{B2B1EF36-DFD9-430F-A36B-EA947D7A07C1}" type="slidenum">
              <a:rPr lang="en-GB" altLang="en-US" sz="1400" smtClean="0"/>
              <a:pPr>
                <a:spcBef>
                  <a:spcPct val="0"/>
                </a:spcBef>
                <a:buFontTx/>
                <a:buNone/>
              </a:pPr>
              <a:t>8</a:t>
            </a:fld>
            <a:endParaRPr lang="en-GB" altLang="en-US"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71" name="Group 75"/>
          <p:cNvGraphicFramePr>
            <a:graphicFrameLocks noGrp="1"/>
          </p:cNvGraphicFramePr>
          <p:nvPr>
            <p:ph idx="4294967295"/>
            <p:extLst>
              <p:ext uri="{D42A27DB-BD31-4B8C-83A1-F6EECF244321}">
                <p14:modId xmlns:p14="http://schemas.microsoft.com/office/powerpoint/2010/main" val="2032499245"/>
              </p:ext>
            </p:extLst>
          </p:nvPr>
        </p:nvGraphicFramePr>
        <p:xfrm>
          <a:off x="683567" y="836712"/>
          <a:ext cx="7488834" cy="5400600"/>
        </p:xfrm>
        <a:graphic>
          <a:graphicData uri="http://schemas.openxmlformats.org/drawingml/2006/table">
            <a:tbl>
              <a:tblPr/>
              <a:tblGrid>
                <a:gridCol w="554728">
                  <a:extLst>
                    <a:ext uri="{9D8B030D-6E8A-4147-A177-3AD203B41FA5}">
                      <a16:colId xmlns:a16="http://schemas.microsoft.com/office/drawing/2014/main" val="20000"/>
                    </a:ext>
                  </a:extLst>
                </a:gridCol>
                <a:gridCol w="6102013">
                  <a:extLst>
                    <a:ext uri="{9D8B030D-6E8A-4147-A177-3AD203B41FA5}">
                      <a16:colId xmlns:a16="http://schemas.microsoft.com/office/drawing/2014/main" val="20001"/>
                    </a:ext>
                  </a:extLst>
                </a:gridCol>
                <a:gridCol w="832093">
                  <a:extLst>
                    <a:ext uri="{9D8B030D-6E8A-4147-A177-3AD203B41FA5}">
                      <a16:colId xmlns:a16="http://schemas.microsoft.com/office/drawing/2014/main" val="20002"/>
                    </a:ext>
                  </a:extLst>
                </a:gridCol>
              </a:tblGrid>
              <a:tr h="1042125">
                <a:tc grid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a:ln>
                            <a:noFill/>
                          </a:ln>
                          <a:solidFill>
                            <a:schemeClr val="bg1"/>
                          </a:solidFill>
                          <a:effectLst/>
                          <a:latin typeface="Arial" pitchFamily="34" charset="0"/>
                          <a:ea typeface="ＭＳ Ｐゴシック"/>
                          <a:cs typeface="ＭＳ Ｐゴシック"/>
                        </a:rPr>
                        <a:t>Keeping safe at home: reducing risk of falls (cont’d)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bg1"/>
                          </a:solidFill>
                          <a:effectLst/>
                          <a:latin typeface="Arial" pitchFamily="34" charset="0"/>
                          <a:ea typeface="ＭＳ Ｐゴシック"/>
                          <a:cs typeface="ＭＳ Ｐゴシック"/>
                        </a:rPr>
                        <a:t>It is recommended that: </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8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022826">
                <a:tc>
                  <a:txBody>
                    <a:bodyPr/>
                    <a:lstStyle/>
                    <a:p>
                      <a:pPr marL="0" lvl="0" indent="0">
                        <a:lnSpc>
                          <a:spcPct val="100000"/>
                        </a:lnSpc>
                        <a:spcBef>
                          <a:spcPts val="0"/>
                        </a:spcBef>
                        <a:spcAft>
                          <a:spcPts val="0"/>
                        </a:spcAft>
                        <a:buFont typeface="+mj-lt"/>
                        <a:buNone/>
                      </a:pPr>
                      <a:r>
                        <a:rPr lang="en-GB" sz="1600" dirty="0">
                          <a:effectLst/>
                          <a:latin typeface="Arial" pitchFamily="34" charset="0"/>
                          <a:ea typeface="Times New Roman"/>
                          <a:cs typeface="Arial" pitchFamily="34" charset="0"/>
                        </a:rPr>
                        <a:t>3.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Bef>
                          <a:spcPts val="200"/>
                        </a:spcBef>
                        <a:spcAft>
                          <a:spcPts val="200"/>
                        </a:spcAft>
                      </a:pPr>
                      <a:r>
                        <a:rPr lang="en-GB" sz="1600" b="0" i="0" u="none" strike="noStrike" kern="1200" baseline="0" dirty="0">
                          <a:solidFill>
                            <a:schemeClr val="tx1"/>
                          </a:solidFill>
                          <a:latin typeface="Arial" pitchFamily="34" charset="0"/>
                          <a:ea typeface="+mn-ea"/>
                          <a:cs typeface="Arial" pitchFamily="34" charset="0"/>
                        </a:rPr>
                        <a:t>Occupational therapists should carry out a pre-discharge home assessment to prevent readmission to hospital</a:t>
                      </a:r>
                    </a:p>
                    <a:p>
                      <a:pPr>
                        <a:spcBef>
                          <a:spcPts val="200"/>
                        </a:spcBef>
                        <a:spcAft>
                          <a:spcPts val="200"/>
                        </a:spcAft>
                      </a:pPr>
                      <a:r>
                        <a:rPr lang="en-GB" sz="1600" b="0" i="1" u="none" strike="noStrike" kern="1200" baseline="0" dirty="0">
                          <a:solidFill>
                            <a:schemeClr val="tx1"/>
                          </a:solidFill>
                          <a:latin typeface="Arial" pitchFamily="34" charset="0"/>
                          <a:ea typeface="+mn-ea"/>
                          <a:cs typeface="Arial" pitchFamily="34" charset="0"/>
                        </a:rPr>
                        <a:t>(Lockwood et al 2015 [A]; Johnson et al 2010 [C])</a:t>
                      </a:r>
                    </a:p>
                    <a:p>
                      <a:pPr algn="r">
                        <a:spcBef>
                          <a:spcPts val="200"/>
                        </a:spcBef>
                        <a:spcAft>
                          <a:spcPts val="200"/>
                        </a:spcAft>
                      </a:pPr>
                      <a:r>
                        <a:rPr lang="en-GB" sz="1600" b="0" i="0" u="none" strike="noStrike" kern="1200" baseline="0" dirty="0">
                          <a:solidFill>
                            <a:schemeClr val="tx1"/>
                          </a:solidFill>
                          <a:latin typeface="Arial" pitchFamily="34" charset="0"/>
                          <a:ea typeface="+mn-ea"/>
                          <a:cs typeface="Arial" pitchFamily="34" charset="0"/>
                        </a:rPr>
                        <a:t>[New recommendation 2020]</a:t>
                      </a:r>
                      <a:endParaRPr lang="en-GB" sz="16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GB" sz="1600" dirty="0">
                          <a:latin typeface="Arial" pitchFamily="34" charset="0"/>
                          <a:cs typeface="Arial" pitchFamily="34" charset="0"/>
                        </a:rPr>
                        <a:t> 1A        </a:t>
                      </a: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44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ＭＳ Ｐゴシック"/>
                        </a:rPr>
                        <a:t>4. </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Bef>
                          <a:spcPts val="200"/>
                        </a:spcBef>
                        <a:spcAft>
                          <a:spcPts val="200"/>
                        </a:spcAft>
                      </a:pPr>
                      <a:r>
                        <a:rPr lang="en-GB" sz="1600" b="0" i="0" u="none" strike="noStrike" kern="1200" baseline="0" dirty="0">
                          <a:solidFill>
                            <a:schemeClr val="tx1"/>
                          </a:solidFill>
                          <a:latin typeface="Arial" pitchFamily="34" charset="0"/>
                          <a:ea typeface="+mn-ea"/>
                          <a:cs typeface="Arial" pitchFamily="34" charset="0"/>
                        </a:rPr>
                        <a:t>Occupational therapists should carry out a post-discharge home assessment to reduce the risk of falls following discharge from an inpatient rehabilitation facility, taking into account the person’s falls risk, functional ability and diagnosis.</a:t>
                      </a:r>
                    </a:p>
                    <a:p>
                      <a:pPr>
                        <a:spcBef>
                          <a:spcPts val="200"/>
                        </a:spcBef>
                        <a:spcAft>
                          <a:spcPts val="200"/>
                        </a:spcAft>
                      </a:pPr>
                      <a:r>
                        <a:rPr lang="it-IT" sz="1600" b="0" i="1" u="none" strike="noStrike" kern="1200" baseline="0" dirty="0">
                          <a:solidFill>
                            <a:schemeClr val="tx1"/>
                          </a:solidFill>
                          <a:latin typeface="Arial" pitchFamily="34" charset="0"/>
                          <a:ea typeface="+mn-ea"/>
                          <a:cs typeface="Arial" pitchFamily="34" charset="0"/>
                        </a:rPr>
                        <a:t>(Chu et al 2017 [A]; Di Monaco et al 2012 [B]; Di Monaco et al 2008 [B])                </a:t>
                      </a:r>
                      <a:r>
                        <a:rPr lang="en-GB" sz="1600" b="0" i="0" u="none" strike="noStrike" kern="1200" baseline="0" dirty="0">
                          <a:solidFill>
                            <a:schemeClr val="tx1"/>
                          </a:solidFill>
                          <a:latin typeface="Arial" pitchFamily="34" charset="0"/>
                          <a:ea typeface="+mn-ea"/>
                          <a:cs typeface="Arial" pitchFamily="34" charset="0"/>
                        </a:rPr>
                        <a:t>[Statement amended and new evidence 2020]</a:t>
                      </a:r>
                      <a:endParaRPr lang="en-GB" sz="1600" dirty="0">
                        <a:effectLst/>
                        <a:latin typeface="Arial" pitchFamily="34" charset="0"/>
                        <a:ea typeface="Times New Roman"/>
                        <a:cs typeface="Arial" pitchFamily="34" charset="0"/>
                      </a:endParaRPr>
                    </a:p>
                  </a:txBody>
                  <a:tcPr horzOverflow="overflow">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1A</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219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ＭＳ Ｐゴシック"/>
                        </a:rPr>
                        <a:t>5.</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Bef>
                          <a:spcPts val="200"/>
                        </a:spcBef>
                        <a:spcAft>
                          <a:spcPts val="200"/>
                        </a:spcAft>
                      </a:pPr>
                      <a:r>
                        <a:rPr lang="en-GB" sz="1600" dirty="0">
                          <a:latin typeface="Arial" pitchFamily="34" charset="0"/>
                          <a:cs typeface="Arial" pitchFamily="34" charset="0"/>
                        </a:rPr>
                        <a:t>Occupational therapists</a:t>
                      </a:r>
                      <a:r>
                        <a:rPr lang="en-GB" sz="1600" baseline="0" dirty="0">
                          <a:latin typeface="Arial" pitchFamily="34" charset="0"/>
                          <a:cs typeface="Arial" pitchFamily="34" charset="0"/>
                        </a:rPr>
                        <a:t> should provide people living in the community advice, instruction and information on assistive devices as part of a home hazard assessment.</a:t>
                      </a:r>
                    </a:p>
                    <a:p>
                      <a:pPr>
                        <a:spcBef>
                          <a:spcPts val="200"/>
                        </a:spcBef>
                        <a:spcAft>
                          <a:spcPts val="200"/>
                        </a:spcAft>
                      </a:pPr>
                      <a:r>
                        <a:rPr lang="en-GB" sz="1600" baseline="0" dirty="0">
                          <a:latin typeface="Arial" pitchFamily="34" charset="0"/>
                          <a:cs typeface="Arial" pitchFamily="34" charset="0"/>
                        </a:rPr>
                        <a:t>(Chu et al 2017 [A]; Jensen and Padilla 2017 [B]; </a:t>
                      </a:r>
                      <a:r>
                        <a:rPr lang="en-GB" sz="1600" baseline="0" dirty="0" err="1">
                          <a:latin typeface="Arial" pitchFamily="34" charset="0"/>
                          <a:cs typeface="Arial" pitchFamily="34" charset="0"/>
                        </a:rPr>
                        <a:t>Steultjens</a:t>
                      </a:r>
                      <a:r>
                        <a:rPr lang="en-GB" sz="1600" baseline="0" dirty="0">
                          <a:latin typeface="Arial" pitchFamily="34" charset="0"/>
                          <a:cs typeface="Arial" pitchFamily="34" charset="0"/>
                        </a:rPr>
                        <a:t> et al 2004 [B])                </a:t>
                      </a:r>
                      <a:r>
                        <a:rPr lang="en-GB" sz="1600" b="0" i="0" u="none" strike="noStrike" kern="1200" baseline="0" dirty="0">
                          <a:solidFill>
                            <a:schemeClr val="tx1"/>
                          </a:solidFill>
                          <a:latin typeface="Arial" pitchFamily="34" charset="0"/>
                          <a:ea typeface="+mn-ea"/>
                          <a:cs typeface="Arial" pitchFamily="34" charset="0"/>
                        </a:rPr>
                        <a:t>[New evidence 2020]</a:t>
                      </a:r>
                      <a:endParaRPr lang="en-GB" sz="1600" dirty="0">
                        <a:latin typeface="Arial" pitchFamily="34" charset="0"/>
                        <a:cs typeface="Arial" pitchFamily="34" charset="0"/>
                      </a:endParaRPr>
                    </a:p>
                  </a:txBody>
                  <a:tcPr horzOverflow="overflow">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a:cs typeface="Arial" pitchFamily="34" charset="0"/>
                        </a:rPr>
                        <a:t>1A</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3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cs typeface="Arial" pitchFamily="34" charset="0"/>
              </a:defRPr>
            </a:lvl9pPr>
          </a:lstStyle>
          <a:p>
            <a:pPr>
              <a:spcBef>
                <a:spcPct val="0"/>
              </a:spcBef>
              <a:buFontTx/>
              <a:buNone/>
            </a:pPr>
            <a:fld id="{9D1EDFFC-C3C5-4F0A-99C5-E7C86DACC596}" type="slidenum">
              <a:rPr lang="en-GB" altLang="en-US" sz="1400" smtClean="0"/>
              <a:pPr>
                <a:spcBef>
                  <a:spcPct val="0"/>
                </a:spcBef>
                <a:buFontTx/>
                <a:buNone/>
              </a:pPr>
              <a:t>9</a:t>
            </a:fld>
            <a:endParaRPr lang="en-GB" altLang="en-US" sz="14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Frutiger 45 Ligh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Frutiger 45 Light"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5565</TotalTime>
  <Words>3847</Words>
  <Application>Microsoft Office PowerPoint</Application>
  <PresentationFormat>On-screen Show (4:3)</PresentationFormat>
  <Paragraphs>336</Paragraphs>
  <Slides>26</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Arial Black</vt:lpstr>
      <vt:lpstr>Calibri</vt:lpstr>
      <vt:lpstr>Frutiger 45 Light</vt:lpstr>
      <vt:lpstr>Times New Roman</vt:lpstr>
      <vt:lpstr>Default Design</vt:lpstr>
      <vt:lpstr>Office Theme</vt:lpstr>
      <vt:lpstr>PowerPoint Presentation</vt:lpstr>
      <vt:lpstr>Learning outcomes</vt:lpstr>
      <vt:lpstr>PowerPoint Presentation</vt:lpstr>
      <vt:lpstr>Key objective of guideline</vt:lpstr>
      <vt:lpstr>Recommendation areas</vt:lpstr>
      <vt:lpstr>Evidence-based recommendations</vt:lpstr>
      <vt:lpstr>Keeping safe at home:                      reducing risk of falls</vt:lpstr>
      <vt:lpstr>PowerPoint Presentation</vt:lpstr>
      <vt:lpstr>PowerPoint Presentation</vt:lpstr>
      <vt:lpstr>Keeping active: reducing fear of falling</vt:lpstr>
      <vt:lpstr>PowerPoint Presentation</vt:lpstr>
      <vt:lpstr>PowerPoint Presentation</vt:lpstr>
      <vt:lpstr>Falls management: making it meaningful</vt:lpstr>
      <vt:lpstr>PowerPoint Presentation</vt:lpstr>
      <vt:lpstr>PowerPoint Presentation</vt:lpstr>
      <vt:lpstr>PowerPoint Presentation</vt:lpstr>
      <vt:lpstr>Occupational therapy intervention: impact and cost-effectiveness</vt:lpstr>
      <vt:lpstr>PowerPoint Presentation</vt:lpstr>
      <vt:lpstr>Impact of practice guideline                for you: the practitioner</vt:lpstr>
      <vt:lpstr>Impact of practice guideline     for managers</vt:lpstr>
      <vt:lpstr>Impact of practice guideline for commissioners</vt:lpstr>
      <vt:lpstr>Impact of practice guideline                   for people who access services</vt:lpstr>
      <vt:lpstr>Perspectives from people who access services</vt:lpstr>
      <vt:lpstr>Case study example</vt:lpstr>
      <vt:lpstr>Practice guideline resources</vt:lpstr>
      <vt:lpstr>Methodology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THE GAP 2</dc:title>
  <dc:creator>JOHN LYNN RICHARDS</dc:creator>
  <cp:lastModifiedBy>Angie Thompson</cp:lastModifiedBy>
  <cp:revision>524</cp:revision>
  <cp:lastPrinted>2019-11-01T09:56:54Z</cp:lastPrinted>
  <dcterms:created xsi:type="dcterms:W3CDTF">2002-07-14T20:53:14Z</dcterms:created>
  <dcterms:modified xsi:type="dcterms:W3CDTF">2020-01-17T11:29:07Z</dcterms:modified>
</cp:coreProperties>
</file>